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notesMasterIdLst>
    <p:notesMasterId r:id="rId1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6341"/>
  </p:normalViewPr>
  <p:slideViewPr>
    <p:cSldViewPr snapToGrid="0">
      <p:cViewPr varScale="1">
        <p:scale>
          <a:sx n="124" d="100"/>
          <a:sy n="124" d="100"/>
        </p:scale>
        <p:origin x="19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9:17:10.995"/>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08:21:26.071"/>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08:14:04.47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08:44:36.951"/>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8:27:24.435"/>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8:44:30.88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9:01:03.166"/>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9:08:58.045"/>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2T19:12:44.144"/>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653-379C-2448-866E-B5E6FF2F6667}" type="datetimeFigureOut">
              <a:rPr lang="en-RU" smtClean="0"/>
              <a:t>02.09.2022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D2F3D-D502-8C45-9591-47CB1204E86D}" type="slidenum">
              <a:rPr lang="en-RU" smtClean="0"/>
              <a:t>‹#›</a:t>
            </a:fld>
            <a:endParaRPr lang="en-RU"/>
          </a:p>
        </p:txBody>
      </p:sp>
    </p:spTree>
    <p:extLst>
      <p:ext uri="{BB962C8B-B14F-4D97-AF65-F5344CB8AC3E}">
        <p14:creationId xmlns:p14="http://schemas.microsoft.com/office/powerpoint/2010/main" val="137022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In this presentation I want to briefly report about results of muons separation for SHiP experiment using ml methods. The problem is to separate bakgrond muons which escaped magnetic trap from signak muons which are result of dark mater particles decay.</a:t>
            </a:r>
          </a:p>
        </p:txBody>
      </p:sp>
      <p:sp>
        <p:nvSpPr>
          <p:cNvPr id="4" name="Slide Number Placeholder 3"/>
          <p:cNvSpPr>
            <a:spLocks noGrp="1"/>
          </p:cNvSpPr>
          <p:nvPr>
            <p:ph type="sldNum" sz="quarter" idx="5"/>
          </p:nvPr>
        </p:nvSpPr>
        <p:spPr/>
        <p:txBody>
          <a:bodyPr/>
          <a:lstStyle/>
          <a:p>
            <a:fld id="{9A0D2F3D-D502-8C45-9591-47CB1204E86D}" type="slidenum">
              <a:rPr lang="en-RU" smtClean="0"/>
              <a:t>1</a:t>
            </a:fld>
            <a:endParaRPr lang="en-RU"/>
          </a:p>
        </p:txBody>
      </p:sp>
    </p:spTree>
    <p:extLst>
      <p:ext uri="{BB962C8B-B14F-4D97-AF65-F5344CB8AC3E}">
        <p14:creationId xmlns:p14="http://schemas.microsoft.com/office/powerpoint/2010/main" val="1154548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Same</a:t>
            </a:r>
          </a:p>
        </p:txBody>
      </p:sp>
      <p:sp>
        <p:nvSpPr>
          <p:cNvPr id="4" name="Slide Number Placeholder 3"/>
          <p:cNvSpPr>
            <a:spLocks noGrp="1"/>
          </p:cNvSpPr>
          <p:nvPr>
            <p:ph type="sldNum" sz="quarter" idx="5"/>
          </p:nvPr>
        </p:nvSpPr>
        <p:spPr/>
        <p:txBody>
          <a:bodyPr/>
          <a:lstStyle/>
          <a:p>
            <a:fld id="{9A0D2F3D-D502-8C45-9591-47CB1204E86D}" type="slidenum">
              <a:rPr lang="en-RU" smtClean="0"/>
              <a:t>10</a:t>
            </a:fld>
            <a:endParaRPr lang="en-RU"/>
          </a:p>
        </p:txBody>
      </p:sp>
    </p:spTree>
    <p:extLst>
      <p:ext uri="{BB962C8B-B14F-4D97-AF65-F5344CB8AC3E}">
        <p14:creationId xmlns:p14="http://schemas.microsoft.com/office/powerpoint/2010/main" val="963395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Same</a:t>
            </a:r>
          </a:p>
        </p:txBody>
      </p:sp>
      <p:sp>
        <p:nvSpPr>
          <p:cNvPr id="4" name="Slide Number Placeholder 3"/>
          <p:cNvSpPr>
            <a:spLocks noGrp="1"/>
          </p:cNvSpPr>
          <p:nvPr>
            <p:ph type="sldNum" sz="quarter" idx="5"/>
          </p:nvPr>
        </p:nvSpPr>
        <p:spPr/>
        <p:txBody>
          <a:bodyPr/>
          <a:lstStyle/>
          <a:p>
            <a:fld id="{9A0D2F3D-D502-8C45-9591-47CB1204E86D}" type="slidenum">
              <a:rPr lang="en-RU" smtClean="0"/>
              <a:t>11</a:t>
            </a:fld>
            <a:endParaRPr lang="en-RU"/>
          </a:p>
        </p:txBody>
      </p:sp>
    </p:spTree>
    <p:extLst>
      <p:ext uri="{BB962C8B-B14F-4D97-AF65-F5344CB8AC3E}">
        <p14:creationId xmlns:p14="http://schemas.microsoft.com/office/powerpoint/2010/main" val="991885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Same</a:t>
            </a:r>
          </a:p>
        </p:txBody>
      </p:sp>
      <p:sp>
        <p:nvSpPr>
          <p:cNvPr id="4" name="Slide Number Placeholder 3"/>
          <p:cNvSpPr>
            <a:spLocks noGrp="1"/>
          </p:cNvSpPr>
          <p:nvPr>
            <p:ph type="sldNum" sz="quarter" idx="5"/>
          </p:nvPr>
        </p:nvSpPr>
        <p:spPr/>
        <p:txBody>
          <a:bodyPr/>
          <a:lstStyle/>
          <a:p>
            <a:fld id="{9A0D2F3D-D502-8C45-9591-47CB1204E86D}" type="slidenum">
              <a:rPr lang="en-RU" smtClean="0"/>
              <a:t>12</a:t>
            </a:fld>
            <a:endParaRPr lang="en-RU"/>
          </a:p>
        </p:txBody>
      </p:sp>
    </p:spTree>
    <p:extLst>
      <p:ext uri="{BB962C8B-B14F-4D97-AF65-F5344CB8AC3E}">
        <p14:creationId xmlns:p14="http://schemas.microsoft.com/office/powerpoint/2010/main" val="49712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Same</a:t>
            </a:r>
          </a:p>
        </p:txBody>
      </p:sp>
      <p:sp>
        <p:nvSpPr>
          <p:cNvPr id="4" name="Slide Number Placeholder 3"/>
          <p:cNvSpPr>
            <a:spLocks noGrp="1"/>
          </p:cNvSpPr>
          <p:nvPr>
            <p:ph type="sldNum" sz="quarter" idx="5"/>
          </p:nvPr>
        </p:nvSpPr>
        <p:spPr/>
        <p:txBody>
          <a:bodyPr/>
          <a:lstStyle/>
          <a:p>
            <a:fld id="{9A0D2F3D-D502-8C45-9591-47CB1204E86D}" type="slidenum">
              <a:rPr lang="en-RU" smtClean="0"/>
              <a:t>13</a:t>
            </a:fld>
            <a:endParaRPr lang="en-RU"/>
          </a:p>
        </p:txBody>
      </p:sp>
    </p:spTree>
    <p:extLst>
      <p:ext uri="{BB962C8B-B14F-4D97-AF65-F5344CB8AC3E}">
        <p14:creationId xmlns:p14="http://schemas.microsoft.com/office/powerpoint/2010/main" val="80127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The final results shows that gradient boosting algorithms predictions did not get better after data processing (but still shows better results then others). For logistic regression and random forest data processing helped improve the values of metrics.</a:t>
            </a:r>
          </a:p>
        </p:txBody>
      </p:sp>
      <p:sp>
        <p:nvSpPr>
          <p:cNvPr id="4" name="Slide Number Placeholder 3"/>
          <p:cNvSpPr>
            <a:spLocks noGrp="1"/>
          </p:cNvSpPr>
          <p:nvPr>
            <p:ph type="sldNum" sz="quarter" idx="5"/>
          </p:nvPr>
        </p:nvSpPr>
        <p:spPr/>
        <p:txBody>
          <a:bodyPr/>
          <a:lstStyle/>
          <a:p>
            <a:fld id="{9A0D2F3D-D502-8C45-9591-47CB1204E86D}" type="slidenum">
              <a:rPr lang="en-RU" smtClean="0"/>
              <a:t>14</a:t>
            </a:fld>
            <a:endParaRPr lang="en-RU"/>
          </a:p>
        </p:txBody>
      </p:sp>
    </p:spTree>
    <p:extLst>
      <p:ext uri="{BB962C8B-B14F-4D97-AF65-F5344CB8AC3E}">
        <p14:creationId xmlns:p14="http://schemas.microsoft.com/office/powerpoint/2010/main" val="111194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So there is dataset of generated particles. Each particle has six parametrs (three coordinatse and three momentum projections). For the futere research only fife were used (momentum and x, y coordinates). On this slide distributon of features for both kinds of particles.</a:t>
            </a:r>
          </a:p>
        </p:txBody>
      </p:sp>
      <p:sp>
        <p:nvSpPr>
          <p:cNvPr id="4" name="Slide Number Placeholder 3"/>
          <p:cNvSpPr>
            <a:spLocks noGrp="1"/>
          </p:cNvSpPr>
          <p:nvPr>
            <p:ph type="sldNum" sz="quarter" idx="5"/>
          </p:nvPr>
        </p:nvSpPr>
        <p:spPr/>
        <p:txBody>
          <a:bodyPr/>
          <a:lstStyle/>
          <a:p>
            <a:fld id="{9A0D2F3D-D502-8C45-9591-47CB1204E86D}" type="slidenum">
              <a:rPr lang="en-RU" smtClean="0"/>
              <a:t>2</a:t>
            </a:fld>
            <a:endParaRPr lang="en-RU"/>
          </a:p>
        </p:txBody>
      </p:sp>
    </p:spTree>
    <p:extLst>
      <p:ext uri="{BB962C8B-B14F-4D97-AF65-F5344CB8AC3E}">
        <p14:creationId xmlns:p14="http://schemas.microsoft.com/office/powerpoint/2010/main" val="385231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The big problem of this dataset is that it is not very imbalanced.</a:t>
            </a:r>
          </a:p>
        </p:txBody>
      </p:sp>
      <p:sp>
        <p:nvSpPr>
          <p:cNvPr id="4" name="Slide Number Placeholder 3"/>
          <p:cNvSpPr>
            <a:spLocks noGrp="1"/>
          </p:cNvSpPr>
          <p:nvPr>
            <p:ph type="sldNum" sz="quarter" idx="5"/>
          </p:nvPr>
        </p:nvSpPr>
        <p:spPr/>
        <p:txBody>
          <a:bodyPr/>
          <a:lstStyle/>
          <a:p>
            <a:fld id="{9A0D2F3D-D502-8C45-9591-47CB1204E86D}" type="slidenum">
              <a:rPr lang="en-RU" smtClean="0"/>
              <a:t>3</a:t>
            </a:fld>
            <a:endParaRPr lang="en-RU"/>
          </a:p>
        </p:txBody>
      </p:sp>
    </p:spTree>
    <p:extLst>
      <p:ext uri="{BB962C8B-B14F-4D97-AF65-F5344CB8AC3E}">
        <p14:creationId xmlns:p14="http://schemas.microsoft.com/office/powerpoint/2010/main" val="118881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From scatters of features and Pz histogram it could be concluded that main problem in this task is to classify muons of low energy. So for next analysis the threshold on Pz in 150 MeV was set</a:t>
            </a:r>
          </a:p>
        </p:txBody>
      </p:sp>
      <p:sp>
        <p:nvSpPr>
          <p:cNvPr id="4" name="Slide Number Placeholder 3"/>
          <p:cNvSpPr>
            <a:spLocks noGrp="1"/>
          </p:cNvSpPr>
          <p:nvPr>
            <p:ph type="sldNum" sz="quarter" idx="5"/>
          </p:nvPr>
        </p:nvSpPr>
        <p:spPr/>
        <p:txBody>
          <a:bodyPr/>
          <a:lstStyle/>
          <a:p>
            <a:fld id="{9A0D2F3D-D502-8C45-9591-47CB1204E86D}" type="slidenum">
              <a:rPr lang="en-RU" smtClean="0"/>
              <a:t>4</a:t>
            </a:fld>
            <a:endParaRPr lang="en-RU"/>
          </a:p>
        </p:txBody>
      </p:sp>
    </p:spTree>
    <p:extLst>
      <p:ext uri="{BB962C8B-B14F-4D97-AF65-F5344CB8AC3E}">
        <p14:creationId xmlns:p14="http://schemas.microsoft.com/office/powerpoint/2010/main" val="60901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 mesure the quality of uor models the ROC-AUC metrics was choosen. It allows to analyze efficiency of models for differen decision thresholds which good for imbalanced dataset. I used Logistic Regression and non linear algorithms Randomn Forest and Gradient boosting</a:t>
            </a:r>
          </a:p>
        </p:txBody>
      </p:sp>
      <p:sp>
        <p:nvSpPr>
          <p:cNvPr id="4" name="Slide Number Placeholder 3"/>
          <p:cNvSpPr>
            <a:spLocks noGrp="1"/>
          </p:cNvSpPr>
          <p:nvPr>
            <p:ph type="sldNum" sz="quarter" idx="5"/>
          </p:nvPr>
        </p:nvSpPr>
        <p:spPr/>
        <p:txBody>
          <a:bodyPr/>
          <a:lstStyle/>
          <a:p>
            <a:fld id="{9A0D2F3D-D502-8C45-9591-47CB1204E86D}" type="slidenum">
              <a:rPr lang="en-RU" smtClean="0"/>
              <a:t>5</a:t>
            </a:fld>
            <a:endParaRPr lang="en-RU"/>
          </a:p>
        </p:txBody>
      </p:sp>
    </p:spTree>
    <p:extLst>
      <p:ext uri="{BB962C8B-B14F-4D97-AF65-F5344CB8AC3E}">
        <p14:creationId xmlns:p14="http://schemas.microsoft.com/office/powerpoint/2010/main" val="349818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On this slide the metric values are present for the row data</a:t>
            </a:r>
          </a:p>
        </p:txBody>
      </p:sp>
      <p:sp>
        <p:nvSpPr>
          <p:cNvPr id="4" name="Slide Number Placeholder 3"/>
          <p:cNvSpPr>
            <a:spLocks noGrp="1"/>
          </p:cNvSpPr>
          <p:nvPr>
            <p:ph type="sldNum" sz="quarter" idx="5"/>
          </p:nvPr>
        </p:nvSpPr>
        <p:spPr/>
        <p:txBody>
          <a:bodyPr/>
          <a:lstStyle/>
          <a:p>
            <a:fld id="{9A0D2F3D-D502-8C45-9591-47CB1204E86D}" type="slidenum">
              <a:rPr lang="en-RU" smtClean="0"/>
              <a:t>6</a:t>
            </a:fld>
            <a:endParaRPr lang="en-RU"/>
          </a:p>
        </p:txBody>
      </p:sp>
    </p:spTree>
    <p:extLst>
      <p:ext uri="{BB962C8B-B14F-4D97-AF65-F5344CB8AC3E}">
        <p14:creationId xmlns:p14="http://schemas.microsoft.com/office/powerpoint/2010/main" val="212550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Loking on these scatters </a:t>
            </a:r>
            <a:r>
              <a:rPr lang="en-GB" dirty="0"/>
              <a:t>I distinguished three groups of particles depend on their energy. So each of them was researched </a:t>
            </a:r>
            <a:r>
              <a:rPr lang="en-GB" dirty="0" err="1"/>
              <a:t>individualy</a:t>
            </a:r>
            <a:endParaRPr lang="en-RU" dirty="0"/>
          </a:p>
        </p:txBody>
      </p:sp>
      <p:sp>
        <p:nvSpPr>
          <p:cNvPr id="4" name="Slide Number Placeholder 3"/>
          <p:cNvSpPr>
            <a:spLocks noGrp="1"/>
          </p:cNvSpPr>
          <p:nvPr>
            <p:ph type="sldNum" sz="quarter" idx="5"/>
          </p:nvPr>
        </p:nvSpPr>
        <p:spPr/>
        <p:txBody>
          <a:bodyPr/>
          <a:lstStyle/>
          <a:p>
            <a:fld id="{9A0D2F3D-D502-8C45-9591-47CB1204E86D}" type="slidenum">
              <a:rPr lang="en-RU" smtClean="0"/>
              <a:t>7</a:t>
            </a:fld>
            <a:endParaRPr lang="en-RU"/>
          </a:p>
        </p:txBody>
      </p:sp>
    </p:spTree>
    <p:extLst>
      <p:ext uri="{BB962C8B-B14F-4D97-AF65-F5344CB8AC3E}">
        <p14:creationId xmlns:p14="http://schemas.microsoft.com/office/powerpoint/2010/main" val="134353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The first group consists of particles with Pz grater than 50 MeV. According to scatters backgrond particles of such energy are far then signal ones&amp; So I add new feature wich describes that. Also the feature describin f the distance from straigt line (Px, X) was used. To compensate the imbalance of the dataset SMOTE oversampling was used.</a:t>
            </a:r>
          </a:p>
        </p:txBody>
      </p:sp>
      <p:sp>
        <p:nvSpPr>
          <p:cNvPr id="4" name="Slide Number Placeholder 3"/>
          <p:cNvSpPr>
            <a:spLocks noGrp="1"/>
          </p:cNvSpPr>
          <p:nvPr>
            <p:ph type="sldNum" sz="quarter" idx="5"/>
          </p:nvPr>
        </p:nvSpPr>
        <p:spPr/>
        <p:txBody>
          <a:bodyPr/>
          <a:lstStyle/>
          <a:p>
            <a:fld id="{9A0D2F3D-D502-8C45-9591-47CB1204E86D}" type="slidenum">
              <a:rPr lang="en-RU" smtClean="0"/>
              <a:t>8</a:t>
            </a:fld>
            <a:endParaRPr lang="en-RU"/>
          </a:p>
        </p:txBody>
      </p:sp>
    </p:spTree>
    <p:extLst>
      <p:ext uri="{BB962C8B-B14F-4D97-AF65-F5344CB8AC3E}">
        <p14:creationId xmlns:p14="http://schemas.microsoft.com/office/powerpoint/2010/main" val="3014437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Classification improves for Logistic regression (‘cause some linear featires were added). But for other algorithms results are the same within the error.</a:t>
            </a:r>
          </a:p>
        </p:txBody>
      </p:sp>
      <p:sp>
        <p:nvSpPr>
          <p:cNvPr id="4" name="Slide Number Placeholder 3"/>
          <p:cNvSpPr>
            <a:spLocks noGrp="1"/>
          </p:cNvSpPr>
          <p:nvPr>
            <p:ph type="sldNum" sz="quarter" idx="5"/>
          </p:nvPr>
        </p:nvSpPr>
        <p:spPr/>
        <p:txBody>
          <a:bodyPr/>
          <a:lstStyle/>
          <a:p>
            <a:fld id="{9A0D2F3D-D502-8C45-9591-47CB1204E86D}" type="slidenum">
              <a:rPr lang="en-RU" smtClean="0"/>
              <a:t>9</a:t>
            </a:fld>
            <a:endParaRPr lang="en-RU"/>
          </a:p>
        </p:txBody>
      </p:sp>
    </p:spTree>
    <p:extLst>
      <p:ext uri="{BB962C8B-B14F-4D97-AF65-F5344CB8AC3E}">
        <p14:creationId xmlns:p14="http://schemas.microsoft.com/office/powerpoint/2010/main" val="388826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September 1, 2022</a:t>
            </a:fld>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14473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September 1, 2022</a:t>
            </a:fld>
            <a:endParaRPr lang="en-US" dirty="0"/>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dirty="0"/>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6070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September 1, 2022</a:t>
            </a:fld>
            <a:endParaRPr lang="en-US" dirty="0"/>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239588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September 1, 2022</a:t>
            </a:fld>
            <a:endParaRPr lang="en-US" dirty="0"/>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073740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September 1, 2022</a:t>
            </a:fld>
            <a:endParaRPr lang="en-US" dirty="0"/>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807720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September 1,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605017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September 1, 2022</a:t>
            </a:fld>
            <a:endParaRPr lang="en-US" dirty="0"/>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dirty="0"/>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415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September 1, 2022</a:t>
            </a:fld>
            <a:endParaRPr lang="en-US" dirty="0"/>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dirty="0"/>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785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September 1, 2022</a:t>
            </a:fld>
            <a:endParaRPr lang="en-US" dirty="0"/>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866467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September 1, 2022</a:t>
            </a:fld>
            <a:endParaRPr lang="en-US" dirty="0"/>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7109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September 1, 2022</a:t>
            </a:fld>
            <a:endParaRPr lang="en-US" dirty="0"/>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19999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September 1,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dirty="0">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54213827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01" r:id="rId7"/>
    <p:sldLayoutId id="2147483702" r:id="rId8"/>
    <p:sldLayoutId id="2147483703" r:id="rId9"/>
    <p:sldLayoutId id="2147483704" r:id="rId10"/>
    <p:sldLayoutId id="214748371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n abstract burst of blue and pink">
            <a:extLst>
              <a:ext uri="{FF2B5EF4-FFF2-40B4-BE49-F238E27FC236}">
                <a16:creationId xmlns:a16="http://schemas.microsoft.com/office/drawing/2014/main" id="{9F964C5A-5A1A-58C8-42CF-30D8682BA70D}"/>
              </a:ext>
            </a:extLst>
          </p:cNvPr>
          <p:cNvPicPr>
            <a:picLocks noChangeAspect="1"/>
          </p:cNvPicPr>
          <p:nvPr/>
        </p:nvPicPr>
        <p:blipFill rotWithShape="1">
          <a:blip r:embed="rId3"/>
          <a:srcRect/>
          <a:stretch/>
        </p:blipFill>
        <p:spPr>
          <a:xfrm>
            <a:off x="20" y="1"/>
            <a:ext cx="12191979" cy="6857999"/>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40800C43-3B11-1810-98C2-3E633A0F3CD6}"/>
              </a:ext>
            </a:extLst>
          </p:cNvPr>
          <p:cNvSpPr>
            <a:spLocks noGrp="1"/>
          </p:cNvSpPr>
          <p:nvPr>
            <p:ph type="ctrTitle"/>
          </p:nvPr>
        </p:nvSpPr>
        <p:spPr>
          <a:xfrm>
            <a:off x="545318" y="381663"/>
            <a:ext cx="7223106" cy="826935"/>
          </a:xfrm>
        </p:spPr>
        <p:txBody>
          <a:bodyPr>
            <a:noAutofit/>
          </a:bodyPr>
          <a:lstStyle/>
          <a:p>
            <a:pPr algn="l">
              <a:lnSpc>
                <a:spcPct val="100000"/>
              </a:lnSpc>
            </a:pPr>
            <a:r>
              <a:rPr lang="en-GB" dirty="0"/>
              <a:t>B</a:t>
            </a:r>
            <a:r>
              <a:rPr lang="en-RU" dirty="0"/>
              <a:t>ackground muons separation</a:t>
            </a:r>
          </a:p>
        </p:txBody>
      </p:sp>
      <p:sp>
        <p:nvSpPr>
          <p:cNvPr id="3" name="Subtitle 2">
            <a:extLst>
              <a:ext uri="{FF2B5EF4-FFF2-40B4-BE49-F238E27FC236}">
                <a16:creationId xmlns:a16="http://schemas.microsoft.com/office/drawing/2014/main" id="{A58CE348-C2E7-F16C-D9F5-EFCC5498D991}"/>
              </a:ext>
            </a:extLst>
          </p:cNvPr>
          <p:cNvSpPr>
            <a:spLocks noGrp="1"/>
          </p:cNvSpPr>
          <p:nvPr>
            <p:ph type="subTitle" idx="1"/>
          </p:nvPr>
        </p:nvSpPr>
        <p:spPr>
          <a:xfrm>
            <a:off x="545318" y="1256307"/>
            <a:ext cx="5553331" cy="572493"/>
          </a:xfrm>
        </p:spPr>
        <p:txBody>
          <a:bodyPr>
            <a:normAutofit/>
          </a:bodyPr>
          <a:lstStyle/>
          <a:p>
            <a:pPr algn="l"/>
            <a:r>
              <a:rPr lang="en-RU" sz="1800" dirty="0"/>
              <a:t>Artyom Gromov</a:t>
            </a:r>
          </a:p>
        </p:txBody>
      </p:sp>
    </p:spTree>
    <p:extLst>
      <p:ext uri="{BB962C8B-B14F-4D97-AF65-F5344CB8AC3E}">
        <p14:creationId xmlns:p14="http://schemas.microsoft.com/office/powerpoint/2010/main" val="1186148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5" name="Rectangle 2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solidFill>
            </a:endParaRPr>
          </a:p>
        </p:txBody>
      </p:sp>
      <p:sp>
        <p:nvSpPr>
          <p:cNvPr id="2" name="Title 1">
            <a:extLst>
              <a:ext uri="{FF2B5EF4-FFF2-40B4-BE49-F238E27FC236}">
                <a16:creationId xmlns:a16="http://schemas.microsoft.com/office/drawing/2014/main" id="{60CBAD43-7790-C214-FD94-AF055E7AF48E}"/>
              </a:ext>
            </a:extLst>
          </p:cNvPr>
          <p:cNvSpPr>
            <a:spLocks noGrp="1"/>
          </p:cNvSpPr>
          <p:nvPr>
            <p:ph type="title"/>
          </p:nvPr>
        </p:nvSpPr>
        <p:spPr>
          <a:xfrm>
            <a:off x="251290" y="468461"/>
            <a:ext cx="7762553" cy="742951"/>
          </a:xfrm>
        </p:spPr>
        <p:txBody>
          <a:bodyPr vert="horz" lIns="91440" tIns="45720" rIns="91440" bIns="45720" rtlCol="0" anchor="ctr">
            <a:noAutofit/>
          </a:bodyPr>
          <a:lstStyle/>
          <a:p>
            <a:r>
              <a:rPr lang="en-US" dirty="0"/>
              <a:t>Second Group (10÷50 </a:t>
            </a:r>
            <a:r>
              <a:rPr lang="en-US" dirty="0" err="1"/>
              <a:t>Mev</a:t>
            </a:r>
            <a:r>
              <a:rPr lang="en-US" dirty="0"/>
              <a:t>)</a:t>
            </a:r>
          </a:p>
        </p:txBody>
      </p:sp>
      <p:pic>
        <p:nvPicPr>
          <p:cNvPr id="4" name="Picture 3">
            <a:extLst>
              <a:ext uri="{FF2B5EF4-FFF2-40B4-BE49-F238E27FC236}">
                <a16:creationId xmlns:a16="http://schemas.microsoft.com/office/drawing/2014/main" id="{AC685304-DAA7-C7D1-738E-26BA9BB3E629}"/>
              </a:ext>
            </a:extLst>
          </p:cNvPr>
          <p:cNvPicPr>
            <a:picLocks noChangeAspect="1"/>
          </p:cNvPicPr>
          <p:nvPr/>
        </p:nvPicPr>
        <p:blipFill>
          <a:blip r:embed="rId6"/>
          <a:stretch>
            <a:fillRect/>
          </a:stretch>
        </p:blipFill>
        <p:spPr>
          <a:xfrm>
            <a:off x="761043" y="2124075"/>
            <a:ext cx="10658039" cy="4076700"/>
          </a:xfrm>
          <a:prstGeom prst="rect">
            <a:avLst/>
          </a:prstGeom>
        </p:spPr>
      </p:pic>
      <p:sp>
        <p:nvSpPr>
          <p:cNvPr id="29" name="Freeform: Shape 2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370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1CEC9-FF7E-90FB-A93F-FD972BF8D739}"/>
              </a:ext>
            </a:extLst>
          </p:cNvPr>
          <p:cNvPicPr>
            <a:picLocks noChangeAspect="1"/>
          </p:cNvPicPr>
          <p:nvPr/>
        </p:nvPicPr>
        <p:blipFill>
          <a:blip r:embed="rId3"/>
          <a:stretch>
            <a:fillRect/>
          </a:stretch>
        </p:blipFill>
        <p:spPr>
          <a:xfrm>
            <a:off x="318500" y="552236"/>
            <a:ext cx="5645480" cy="5753528"/>
          </a:xfrm>
          <a:prstGeom prst="rect">
            <a:avLst/>
          </a:prstGeom>
        </p:spPr>
      </p:pic>
      <p:pic>
        <p:nvPicPr>
          <p:cNvPr id="4" name="Picture 3">
            <a:extLst>
              <a:ext uri="{FF2B5EF4-FFF2-40B4-BE49-F238E27FC236}">
                <a16:creationId xmlns:a16="http://schemas.microsoft.com/office/drawing/2014/main" id="{045E5A86-52E0-E267-E53C-7CF3F0C669B4}"/>
              </a:ext>
            </a:extLst>
          </p:cNvPr>
          <p:cNvPicPr>
            <a:picLocks noChangeAspect="1"/>
          </p:cNvPicPr>
          <p:nvPr/>
        </p:nvPicPr>
        <p:blipFill>
          <a:blip r:embed="rId4"/>
          <a:stretch>
            <a:fillRect/>
          </a:stretch>
        </p:blipFill>
        <p:spPr>
          <a:xfrm>
            <a:off x="6228022" y="552236"/>
            <a:ext cx="5645479" cy="5753528"/>
          </a:xfrm>
          <a:prstGeom prst="rect">
            <a:avLst/>
          </a:prstGeom>
        </p:spPr>
      </p:pic>
      <p:sp>
        <p:nvSpPr>
          <p:cNvPr id="5" name="TextBox 4">
            <a:extLst>
              <a:ext uri="{FF2B5EF4-FFF2-40B4-BE49-F238E27FC236}">
                <a16:creationId xmlns:a16="http://schemas.microsoft.com/office/drawing/2014/main" id="{EED9AAB2-5164-B250-79C8-651B4ED543F2}"/>
              </a:ext>
            </a:extLst>
          </p:cNvPr>
          <p:cNvSpPr txBox="1"/>
          <p:nvPr/>
        </p:nvSpPr>
        <p:spPr>
          <a:xfrm>
            <a:off x="2035135" y="6400800"/>
            <a:ext cx="2212209" cy="369332"/>
          </a:xfrm>
          <a:prstGeom prst="rect">
            <a:avLst/>
          </a:prstGeom>
          <a:noFill/>
        </p:spPr>
        <p:txBody>
          <a:bodyPr wrap="none" rtlCol="0">
            <a:spAutoFit/>
          </a:bodyPr>
          <a:lstStyle/>
          <a:p>
            <a:r>
              <a:rPr lang="en-RU"/>
              <a:t>Before data processing</a:t>
            </a:r>
          </a:p>
        </p:txBody>
      </p:sp>
      <p:sp>
        <p:nvSpPr>
          <p:cNvPr id="6" name="TextBox 5">
            <a:extLst>
              <a:ext uri="{FF2B5EF4-FFF2-40B4-BE49-F238E27FC236}">
                <a16:creationId xmlns:a16="http://schemas.microsoft.com/office/drawing/2014/main" id="{46949ADE-B09A-3C67-09B0-4EB56FDBFCDA}"/>
              </a:ext>
            </a:extLst>
          </p:cNvPr>
          <p:cNvSpPr txBox="1"/>
          <p:nvPr/>
        </p:nvSpPr>
        <p:spPr>
          <a:xfrm>
            <a:off x="8014483" y="6400800"/>
            <a:ext cx="2072555" cy="369332"/>
          </a:xfrm>
          <a:prstGeom prst="rect">
            <a:avLst/>
          </a:prstGeom>
          <a:noFill/>
        </p:spPr>
        <p:txBody>
          <a:bodyPr wrap="none" rtlCol="0">
            <a:spAutoFit/>
          </a:bodyPr>
          <a:lstStyle/>
          <a:p>
            <a:r>
              <a:rPr lang="en-RU"/>
              <a:t>After data processing</a:t>
            </a:r>
          </a:p>
        </p:txBody>
      </p:sp>
      <p:pic>
        <p:nvPicPr>
          <p:cNvPr id="2" name="Picture 1">
            <a:extLst>
              <a:ext uri="{FF2B5EF4-FFF2-40B4-BE49-F238E27FC236}">
                <a16:creationId xmlns:a16="http://schemas.microsoft.com/office/drawing/2014/main" id="{3BAFB649-461F-4652-E464-695556453894}"/>
              </a:ext>
            </a:extLst>
          </p:cNvPr>
          <p:cNvPicPr>
            <a:picLocks noChangeAspect="1"/>
          </p:cNvPicPr>
          <p:nvPr/>
        </p:nvPicPr>
        <p:blipFill>
          <a:blip r:embed="rId5"/>
          <a:stretch>
            <a:fillRect/>
          </a:stretch>
        </p:blipFill>
        <p:spPr>
          <a:xfrm>
            <a:off x="318500" y="552236"/>
            <a:ext cx="5645480" cy="5753528"/>
          </a:xfrm>
          <a:prstGeom prst="rect">
            <a:avLst/>
          </a:prstGeom>
        </p:spPr>
      </p:pic>
      <p:pic>
        <p:nvPicPr>
          <p:cNvPr id="7" name="Picture 6">
            <a:extLst>
              <a:ext uri="{FF2B5EF4-FFF2-40B4-BE49-F238E27FC236}">
                <a16:creationId xmlns:a16="http://schemas.microsoft.com/office/drawing/2014/main" id="{B3B38F4E-E926-4657-7912-B9A7EF2CCFD7}"/>
              </a:ext>
            </a:extLst>
          </p:cNvPr>
          <p:cNvPicPr>
            <a:picLocks noChangeAspect="1"/>
          </p:cNvPicPr>
          <p:nvPr/>
        </p:nvPicPr>
        <p:blipFill>
          <a:blip r:embed="rId6"/>
          <a:stretch>
            <a:fillRect/>
          </a:stretch>
        </p:blipFill>
        <p:spPr>
          <a:xfrm>
            <a:off x="6228022" y="552236"/>
            <a:ext cx="5645480" cy="5753528"/>
          </a:xfrm>
          <a:prstGeom prst="rect">
            <a:avLst/>
          </a:prstGeom>
        </p:spPr>
      </p:pic>
    </p:spTree>
    <p:extLst>
      <p:ext uri="{BB962C8B-B14F-4D97-AF65-F5344CB8AC3E}">
        <p14:creationId xmlns:p14="http://schemas.microsoft.com/office/powerpoint/2010/main" val="76007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CBAD43-7790-C214-FD94-AF055E7AF48E}"/>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dirty="0"/>
              <a:t>Third Group (&lt;10 </a:t>
            </a:r>
            <a:r>
              <a:rPr lang="en-US" dirty="0" err="1"/>
              <a:t>Mev</a:t>
            </a:r>
            <a:r>
              <a:rPr lang="en-US" dirty="0"/>
              <a:t>)</a:t>
            </a:r>
          </a:p>
        </p:txBody>
      </p:sp>
      <p:pic>
        <p:nvPicPr>
          <p:cNvPr id="4" name="Picture 3">
            <a:extLst>
              <a:ext uri="{FF2B5EF4-FFF2-40B4-BE49-F238E27FC236}">
                <a16:creationId xmlns:a16="http://schemas.microsoft.com/office/drawing/2014/main" id="{5FB57F82-A6E9-3E58-6CB4-A2E3625E7593}"/>
              </a:ext>
            </a:extLst>
          </p:cNvPr>
          <p:cNvPicPr>
            <a:picLocks noChangeAspect="1"/>
          </p:cNvPicPr>
          <p:nvPr/>
        </p:nvPicPr>
        <p:blipFill>
          <a:blip r:embed="rId6"/>
          <a:stretch>
            <a:fillRect/>
          </a:stretch>
        </p:blipFill>
        <p:spPr>
          <a:xfrm>
            <a:off x="752997" y="609600"/>
            <a:ext cx="10686006" cy="4060683"/>
          </a:xfrm>
          <a:prstGeom prst="rect">
            <a:avLst/>
          </a:prstGeom>
        </p:spPr>
      </p:pic>
    </p:spTree>
    <p:extLst>
      <p:ext uri="{BB962C8B-B14F-4D97-AF65-F5344CB8AC3E}">
        <p14:creationId xmlns:p14="http://schemas.microsoft.com/office/powerpoint/2010/main" val="2823112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1CEC9-FF7E-90FB-A93F-FD972BF8D739}"/>
              </a:ext>
            </a:extLst>
          </p:cNvPr>
          <p:cNvPicPr>
            <a:picLocks noChangeAspect="1"/>
          </p:cNvPicPr>
          <p:nvPr/>
        </p:nvPicPr>
        <p:blipFill>
          <a:blip r:embed="rId3"/>
          <a:stretch>
            <a:fillRect/>
          </a:stretch>
        </p:blipFill>
        <p:spPr>
          <a:xfrm>
            <a:off x="318500" y="552236"/>
            <a:ext cx="5645480" cy="5753528"/>
          </a:xfrm>
          <a:prstGeom prst="rect">
            <a:avLst/>
          </a:prstGeom>
        </p:spPr>
      </p:pic>
      <p:pic>
        <p:nvPicPr>
          <p:cNvPr id="4" name="Picture 3">
            <a:extLst>
              <a:ext uri="{FF2B5EF4-FFF2-40B4-BE49-F238E27FC236}">
                <a16:creationId xmlns:a16="http://schemas.microsoft.com/office/drawing/2014/main" id="{045E5A86-52E0-E267-E53C-7CF3F0C669B4}"/>
              </a:ext>
            </a:extLst>
          </p:cNvPr>
          <p:cNvPicPr>
            <a:picLocks noChangeAspect="1"/>
          </p:cNvPicPr>
          <p:nvPr/>
        </p:nvPicPr>
        <p:blipFill>
          <a:blip r:embed="rId4"/>
          <a:stretch>
            <a:fillRect/>
          </a:stretch>
        </p:blipFill>
        <p:spPr>
          <a:xfrm>
            <a:off x="6228022" y="552236"/>
            <a:ext cx="5645479" cy="5753528"/>
          </a:xfrm>
          <a:prstGeom prst="rect">
            <a:avLst/>
          </a:prstGeom>
        </p:spPr>
      </p:pic>
      <p:sp>
        <p:nvSpPr>
          <p:cNvPr id="5" name="TextBox 4">
            <a:extLst>
              <a:ext uri="{FF2B5EF4-FFF2-40B4-BE49-F238E27FC236}">
                <a16:creationId xmlns:a16="http://schemas.microsoft.com/office/drawing/2014/main" id="{EED9AAB2-5164-B250-79C8-651B4ED543F2}"/>
              </a:ext>
            </a:extLst>
          </p:cNvPr>
          <p:cNvSpPr txBox="1"/>
          <p:nvPr/>
        </p:nvSpPr>
        <p:spPr>
          <a:xfrm>
            <a:off x="2035135" y="6400800"/>
            <a:ext cx="2212209" cy="369332"/>
          </a:xfrm>
          <a:prstGeom prst="rect">
            <a:avLst/>
          </a:prstGeom>
          <a:noFill/>
        </p:spPr>
        <p:txBody>
          <a:bodyPr wrap="none" rtlCol="0">
            <a:spAutoFit/>
          </a:bodyPr>
          <a:lstStyle/>
          <a:p>
            <a:r>
              <a:rPr lang="en-RU"/>
              <a:t>Before data processing</a:t>
            </a:r>
          </a:p>
        </p:txBody>
      </p:sp>
      <p:sp>
        <p:nvSpPr>
          <p:cNvPr id="6" name="TextBox 5">
            <a:extLst>
              <a:ext uri="{FF2B5EF4-FFF2-40B4-BE49-F238E27FC236}">
                <a16:creationId xmlns:a16="http://schemas.microsoft.com/office/drawing/2014/main" id="{46949ADE-B09A-3C67-09B0-4EB56FDBFCDA}"/>
              </a:ext>
            </a:extLst>
          </p:cNvPr>
          <p:cNvSpPr txBox="1"/>
          <p:nvPr/>
        </p:nvSpPr>
        <p:spPr>
          <a:xfrm>
            <a:off x="8014483" y="6400800"/>
            <a:ext cx="2072555" cy="369332"/>
          </a:xfrm>
          <a:prstGeom prst="rect">
            <a:avLst/>
          </a:prstGeom>
          <a:noFill/>
        </p:spPr>
        <p:txBody>
          <a:bodyPr wrap="none" rtlCol="0">
            <a:spAutoFit/>
          </a:bodyPr>
          <a:lstStyle/>
          <a:p>
            <a:r>
              <a:rPr lang="en-RU"/>
              <a:t>After data processing</a:t>
            </a:r>
          </a:p>
        </p:txBody>
      </p:sp>
      <p:pic>
        <p:nvPicPr>
          <p:cNvPr id="2" name="Picture 1">
            <a:extLst>
              <a:ext uri="{FF2B5EF4-FFF2-40B4-BE49-F238E27FC236}">
                <a16:creationId xmlns:a16="http://schemas.microsoft.com/office/drawing/2014/main" id="{5EA03328-EF93-AE60-9BE6-70A041197484}"/>
              </a:ext>
            </a:extLst>
          </p:cNvPr>
          <p:cNvPicPr>
            <a:picLocks noChangeAspect="1"/>
          </p:cNvPicPr>
          <p:nvPr/>
        </p:nvPicPr>
        <p:blipFill>
          <a:blip r:embed="rId5"/>
          <a:stretch>
            <a:fillRect/>
          </a:stretch>
        </p:blipFill>
        <p:spPr>
          <a:xfrm>
            <a:off x="6228019" y="552235"/>
            <a:ext cx="5645481" cy="5753529"/>
          </a:xfrm>
          <a:prstGeom prst="rect">
            <a:avLst/>
          </a:prstGeom>
        </p:spPr>
      </p:pic>
      <p:pic>
        <p:nvPicPr>
          <p:cNvPr id="7" name="Picture 6">
            <a:extLst>
              <a:ext uri="{FF2B5EF4-FFF2-40B4-BE49-F238E27FC236}">
                <a16:creationId xmlns:a16="http://schemas.microsoft.com/office/drawing/2014/main" id="{E3577675-B319-08A5-32EC-62760AC443AC}"/>
              </a:ext>
            </a:extLst>
          </p:cNvPr>
          <p:cNvPicPr>
            <a:picLocks noChangeAspect="1"/>
          </p:cNvPicPr>
          <p:nvPr/>
        </p:nvPicPr>
        <p:blipFill>
          <a:blip r:embed="rId6"/>
          <a:stretch>
            <a:fillRect/>
          </a:stretch>
        </p:blipFill>
        <p:spPr>
          <a:xfrm>
            <a:off x="318497" y="552234"/>
            <a:ext cx="5645482" cy="5753529"/>
          </a:xfrm>
          <a:prstGeom prst="rect">
            <a:avLst/>
          </a:prstGeom>
        </p:spPr>
      </p:pic>
    </p:spTree>
    <p:extLst>
      <p:ext uri="{BB962C8B-B14F-4D97-AF65-F5344CB8AC3E}">
        <p14:creationId xmlns:p14="http://schemas.microsoft.com/office/powerpoint/2010/main" val="869803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3"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3"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4"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CA1E884-59D4-0966-4FDF-C963A6EB5145}"/>
              </a:ext>
            </a:extLst>
          </p:cNvPr>
          <p:cNvSpPr>
            <a:spLocks noGrp="1"/>
          </p:cNvSpPr>
          <p:nvPr>
            <p:ph type="title"/>
          </p:nvPr>
        </p:nvSpPr>
        <p:spPr>
          <a:xfrm>
            <a:off x="339048" y="1962365"/>
            <a:ext cx="4225682" cy="1198166"/>
          </a:xfrm>
        </p:spPr>
        <p:txBody>
          <a:bodyPr vert="horz" lIns="91440" tIns="45720" rIns="91440" bIns="45720" rtlCol="0" anchor="b">
            <a:normAutofit/>
          </a:bodyPr>
          <a:lstStyle/>
          <a:p>
            <a:pPr algn="ctr"/>
            <a:r>
              <a:rPr lang="en-US" dirty="0"/>
              <a:t>Overall Results</a:t>
            </a:r>
          </a:p>
        </p:txBody>
      </p:sp>
      <p:pic>
        <p:nvPicPr>
          <p:cNvPr id="3" name="Picture 2">
            <a:extLst>
              <a:ext uri="{FF2B5EF4-FFF2-40B4-BE49-F238E27FC236}">
                <a16:creationId xmlns:a16="http://schemas.microsoft.com/office/drawing/2014/main" id="{9D6BEAC9-77C8-DF19-D15D-46A2C5154158}"/>
              </a:ext>
            </a:extLst>
          </p:cNvPr>
          <p:cNvPicPr>
            <a:picLocks noChangeAspect="1"/>
          </p:cNvPicPr>
          <p:nvPr/>
        </p:nvPicPr>
        <p:blipFill>
          <a:blip r:embed="rId6"/>
          <a:stretch>
            <a:fillRect/>
          </a:stretch>
        </p:blipFill>
        <p:spPr>
          <a:xfrm>
            <a:off x="5581584" y="128234"/>
            <a:ext cx="6469499" cy="6601530"/>
          </a:xfrm>
          <a:prstGeom prst="rect">
            <a:avLst/>
          </a:prstGeom>
        </p:spPr>
      </p:pic>
      <p:sp>
        <p:nvSpPr>
          <p:cNvPr id="4" name="TextBox 3">
            <a:extLst>
              <a:ext uri="{FF2B5EF4-FFF2-40B4-BE49-F238E27FC236}">
                <a16:creationId xmlns:a16="http://schemas.microsoft.com/office/drawing/2014/main" id="{C8C84CD1-05FA-2C7F-B2C7-3E2B3A8CBB86}"/>
              </a:ext>
            </a:extLst>
          </p:cNvPr>
          <p:cNvSpPr txBox="1"/>
          <p:nvPr/>
        </p:nvSpPr>
        <p:spPr>
          <a:xfrm>
            <a:off x="608343" y="4639933"/>
            <a:ext cx="4280082" cy="923330"/>
          </a:xfrm>
          <a:prstGeom prst="rect">
            <a:avLst/>
          </a:prstGeom>
          <a:noFill/>
        </p:spPr>
        <p:txBody>
          <a:bodyPr wrap="none" rtlCol="0">
            <a:spAutoFit/>
          </a:bodyPr>
          <a:lstStyle/>
          <a:p>
            <a:r>
              <a:rPr lang="en-RU" dirty="0"/>
              <a:t>Final </a:t>
            </a:r>
            <a:r>
              <a:rPr lang="en-GB" dirty="0"/>
              <a:t>algorithm</a:t>
            </a:r>
            <a:r>
              <a:rPr lang="en-RU" dirty="0"/>
              <a:t> allows to reduce background</a:t>
            </a:r>
          </a:p>
          <a:p>
            <a:pPr marL="285750" indent="-285750">
              <a:buFont typeface="Arial" panose="020B0604020202020204" pitchFamily="34" charset="0"/>
              <a:buChar char="•"/>
            </a:pPr>
            <a:r>
              <a:rPr lang="en-GB" dirty="0"/>
              <a:t>f</a:t>
            </a:r>
            <a:r>
              <a:rPr lang="en-RU" dirty="0"/>
              <a:t>ive times for 80% </a:t>
            </a:r>
            <a:r>
              <a:rPr lang="en-GB" dirty="0"/>
              <a:t>efficiency</a:t>
            </a:r>
            <a:endParaRPr lang="en-RU" dirty="0"/>
          </a:p>
          <a:p>
            <a:pPr marL="285750" indent="-285750">
              <a:buFont typeface="Arial" panose="020B0604020202020204" pitchFamily="34" charset="0"/>
              <a:buChar char="•"/>
            </a:pPr>
            <a:r>
              <a:rPr lang="en-GB" dirty="0"/>
              <a:t>t</a:t>
            </a:r>
            <a:r>
              <a:rPr lang="en-RU" dirty="0"/>
              <a:t>wo times for 90% </a:t>
            </a:r>
            <a:r>
              <a:rPr lang="en-GB" dirty="0"/>
              <a:t>efficiency</a:t>
            </a:r>
            <a:endParaRPr lang="en-RU" dirty="0"/>
          </a:p>
        </p:txBody>
      </p:sp>
    </p:spTree>
    <p:extLst>
      <p:ext uri="{BB962C8B-B14F-4D97-AF65-F5344CB8AC3E}">
        <p14:creationId xmlns:p14="http://schemas.microsoft.com/office/powerpoint/2010/main" val="413091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78" name="Ink 7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78" name="Ink 7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80" name="Rectangle 7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solidFill>
            </a:endParaRPr>
          </a:p>
        </p:txBody>
      </p:sp>
      <p:sp>
        <p:nvSpPr>
          <p:cNvPr id="2" name="Title 1">
            <a:extLst>
              <a:ext uri="{FF2B5EF4-FFF2-40B4-BE49-F238E27FC236}">
                <a16:creationId xmlns:a16="http://schemas.microsoft.com/office/drawing/2014/main" id="{4C9D6053-4F22-6653-9C72-8775AD850FF1}"/>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dirty="0"/>
              <a:t>Dataset Description</a:t>
            </a:r>
          </a:p>
        </p:txBody>
      </p:sp>
      <p:pic>
        <p:nvPicPr>
          <p:cNvPr id="5" name="Picture 4">
            <a:extLst>
              <a:ext uri="{FF2B5EF4-FFF2-40B4-BE49-F238E27FC236}">
                <a16:creationId xmlns:a16="http://schemas.microsoft.com/office/drawing/2014/main" id="{E8BA68E9-3E94-A414-5CE1-3FA8BCBAC891}"/>
              </a:ext>
            </a:extLst>
          </p:cNvPr>
          <p:cNvPicPr>
            <a:picLocks noChangeAspect="1"/>
          </p:cNvPicPr>
          <p:nvPr/>
        </p:nvPicPr>
        <p:blipFill>
          <a:blip r:embed="rId6"/>
          <a:stretch>
            <a:fillRect/>
          </a:stretch>
        </p:blipFill>
        <p:spPr>
          <a:xfrm>
            <a:off x="1087976" y="2124075"/>
            <a:ext cx="10004172" cy="4076700"/>
          </a:xfrm>
          <a:prstGeom prst="rect">
            <a:avLst/>
          </a:prstGeom>
        </p:spPr>
      </p:pic>
      <p:sp>
        <p:nvSpPr>
          <p:cNvPr id="84" name="Freeform: Shape 8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2752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52" name="Ink 5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52" name="Ink 5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54" name="Rectangle 53">
            <a:extLst>
              <a:ext uri="{FF2B5EF4-FFF2-40B4-BE49-F238E27FC236}">
                <a16:creationId xmlns:a16="http://schemas.microsoft.com/office/drawing/2014/main" id="{3C47741D-36A8-4C70-BBA7-B31B9E737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9E86B748-A671-4409-B64C-3B8939825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9D6053-4F22-6653-9C72-8775AD850FF1}"/>
              </a:ext>
            </a:extLst>
          </p:cNvPr>
          <p:cNvSpPr>
            <a:spLocks noGrp="1"/>
          </p:cNvSpPr>
          <p:nvPr>
            <p:ph type="title"/>
          </p:nvPr>
        </p:nvSpPr>
        <p:spPr>
          <a:xfrm>
            <a:off x="1539901" y="48871"/>
            <a:ext cx="9112195" cy="932953"/>
          </a:xfrm>
        </p:spPr>
        <p:txBody>
          <a:bodyPr vert="horz" lIns="91440" tIns="45720" rIns="91440" bIns="45720" rtlCol="0" anchor="b">
            <a:normAutofit/>
          </a:bodyPr>
          <a:lstStyle/>
          <a:p>
            <a:pPr algn="ctr"/>
            <a:r>
              <a:rPr lang="en-US" dirty="0"/>
              <a:t>Dataset Description</a:t>
            </a:r>
          </a:p>
        </p:txBody>
      </p:sp>
      <p:sp>
        <p:nvSpPr>
          <p:cNvPr id="58" name="Freeform: Shape 57">
            <a:extLst>
              <a:ext uri="{FF2B5EF4-FFF2-40B4-BE49-F238E27FC236}">
                <a16:creationId xmlns:a16="http://schemas.microsoft.com/office/drawing/2014/main" id="{06A3FFF4-52D9-44D8-8971-2079F1B43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8DE0B94-7276-7B0F-A1CE-07F3F81953CB}"/>
              </a:ext>
            </a:extLst>
          </p:cNvPr>
          <p:cNvPicPr>
            <a:picLocks noChangeAspect="1"/>
          </p:cNvPicPr>
          <p:nvPr/>
        </p:nvPicPr>
        <p:blipFill>
          <a:blip r:embed="rId6"/>
          <a:stretch>
            <a:fillRect/>
          </a:stretch>
        </p:blipFill>
        <p:spPr>
          <a:xfrm>
            <a:off x="3102066" y="1318250"/>
            <a:ext cx="5987864" cy="5024402"/>
          </a:xfrm>
          <a:prstGeom prst="rect">
            <a:avLst/>
          </a:prstGeom>
        </p:spPr>
      </p:pic>
    </p:spTree>
    <p:extLst>
      <p:ext uri="{BB962C8B-B14F-4D97-AF65-F5344CB8AC3E}">
        <p14:creationId xmlns:p14="http://schemas.microsoft.com/office/powerpoint/2010/main" val="272839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3" name="Picture 7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84" name="Ink 7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84" name="Ink 7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85" name="Rectangle 77">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7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solidFill>
            </a:endParaRPr>
          </a:p>
        </p:txBody>
      </p:sp>
      <p:sp>
        <p:nvSpPr>
          <p:cNvPr id="2" name="Title 1">
            <a:extLst>
              <a:ext uri="{FF2B5EF4-FFF2-40B4-BE49-F238E27FC236}">
                <a16:creationId xmlns:a16="http://schemas.microsoft.com/office/drawing/2014/main" id="{4C9D6053-4F22-6653-9C72-8775AD850FF1}"/>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dirty="0"/>
              <a:t>Dataset Description</a:t>
            </a:r>
          </a:p>
        </p:txBody>
      </p:sp>
      <p:pic>
        <p:nvPicPr>
          <p:cNvPr id="4" name="Picture 3">
            <a:extLst>
              <a:ext uri="{FF2B5EF4-FFF2-40B4-BE49-F238E27FC236}">
                <a16:creationId xmlns:a16="http://schemas.microsoft.com/office/drawing/2014/main" id="{18B88E94-A3EE-0BBC-D85D-5B291A084A27}"/>
              </a:ext>
            </a:extLst>
          </p:cNvPr>
          <p:cNvPicPr>
            <a:picLocks noChangeAspect="1"/>
          </p:cNvPicPr>
          <p:nvPr/>
        </p:nvPicPr>
        <p:blipFill>
          <a:blip r:embed="rId6"/>
          <a:stretch>
            <a:fillRect/>
          </a:stretch>
        </p:blipFill>
        <p:spPr>
          <a:xfrm>
            <a:off x="1178375" y="2124075"/>
            <a:ext cx="9823375" cy="4076700"/>
          </a:xfrm>
          <a:prstGeom prst="rect">
            <a:avLst/>
          </a:prstGeom>
        </p:spPr>
      </p:pic>
      <p:sp>
        <p:nvSpPr>
          <p:cNvPr id="82" name="Freeform: Shape 8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791E0AC-E1DA-3C74-F4E0-031A8E857B03}"/>
                  </a:ext>
                </a:extLst>
              </p:cNvPr>
              <p:cNvSpPr txBox="1"/>
              <p:nvPr/>
            </p:nvSpPr>
            <p:spPr>
              <a:xfrm>
                <a:off x="8373140" y="1527773"/>
                <a:ext cx="3234302" cy="36933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RU" dirty="0"/>
                  <a:t>The threshold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𝑧</m:t>
                        </m:r>
                      </m:sub>
                    </m:sSub>
                  </m:oMath>
                </a14:m>
                <a:r>
                  <a:rPr lang="en-RU" dirty="0"/>
                  <a:t> is 150 MeV</a:t>
                </a:r>
              </a:p>
            </p:txBody>
          </p:sp>
        </mc:Choice>
        <mc:Fallback>
          <p:sp>
            <p:nvSpPr>
              <p:cNvPr id="5" name="TextBox 4">
                <a:extLst>
                  <a:ext uri="{FF2B5EF4-FFF2-40B4-BE49-F238E27FC236}">
                    <a16:creationId xmlns:a16="http://schemas.microsoft.com/office/drawing/2014/main" id="{F791E0AC-E1DA-3C74-F4E0-031A8E857B03}"/>
                  </a:ext>
                </a:extLst>
              </p:cNvPr>
              <p:cNvSpPr txBox="1">
                <a:spLocks noRot="1" noChangeAspect="1" noMove="1" noResize="1" noEditPoints="1" noAdjustHandles="1" noChangeArrowheads="1" noChangeShapeType="1" noTextEdit="1"/>
              </p:cNvSpPr>
              <p:nvPr/>
            </p:nvSpPr>
            <p:spPr>
              <a:xfrm>
                <a:off x="8373140" y="1527773"/>
                <a:ext cx="3234302" cy="369332"/>
              </a:xfrm>
              <a:prstGeom prst="rect">
                <a:avLst/>
              </a:prstGeom>
              <a:blipFill>
                <a:blip r:embed="rId7"/>
                <a:stretch>
                  <a:fillRect t="-6667" b="-23333"/>
                </a:stretch>
              </a:blipFill>
              <a:ln>
                <a:solidFill>
                  <a:schemeClr val="accent1"/>
                </a:solidFill>
              </a:ln>
            </p:spPr>
            <p:txBody>
              <a:bodyPr/>
              <a:lstStyle/>
              <a:p>
                <a:r>
                  <a:rPr lang="en-RU">
                    <a:noFill/>
                  </a:rPr>
                  <a:t> </a:t>
                </a:r>
              </a:p>
            </p:txBody>
          </p:sp>
        </mc:Fallback>
      </mc:AlternateContent>
    </p:spTree>
    <p:extLst>
      <p:ext uri="{BB962C8B-B14F-4D97-AF65-F5344CB8AC3E}">
        <p14:creationId xmlns:p14="http://schemas.microsoft.com/office/powerpoint/2010/main" val="4187232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9" name="Ink 2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1" name="Rectangle 30">
            <a:extLst>
              <a:ext uri="{FF2B5EF4-FFF2-40B4-BE49-F238E27FC236}">
                <a16:creationId xmlns:a16="http://schemas.microsoft.com/office/drawing/2014/main" id="{67CEDE2E-C8CD-424B-A0AB-9CDDD3A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2AEC738E-E912-420C-B0E2-17A69DF32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620" y="0"/>
            <a:ext cx="11816380" cy="6858000"/>
          </a:xfrm>
          <a:custGeom>
            <a:avLst/>
            <a:gdLst>
              <a:gd name="connsiteX0" fmla="*/ 8367 w 11816380"/>
              <a:gd name="connsiteY0" fmla="*/ 6848079 h 6858000"/>
              <a:gd name="connsiteX1" fmla="*/ 946 w 11816380"/>
              <a:gd name="connsiteY1" fmla="*/ 6858000 h 6858000"/>
              <a:gd name="connsiteX2" fmla="*/ 0 w 11816380"/>
              <a:gd name="connsiteY2" fmla="*/ 6858000 h 6858000"/>
              <a:gd name="connsiteX3" fmla="*/ 8008701 w 11816380"/>
              <a:gd name="connsiteY3" fmla="*/ 0 h 6858000"/>
              <a:gd name="connsiteX4" fmla="*/ 11816380 w 11816380"/>
              <a:gd name="connsiteY4" fmla="*/ 0 h 6858000"/>
              <a:gd name="connsiteX5" fmla="*/ 11816380 w 11816380"/>
              <a:gd name="connsiteY5" fmla="*/ 6858000 h 6858000"/>
              <a:gd name="connsiteX6" fmla="*/ 12879 w 11816380"/>
              <a:gd name="connsiteY6" fmla="*/ 6858000 h 6858000"/>
              <a:gd name="connsiteX7" fmla="*/ 185257 w 11816380"/>
              <a:gd name="connsiteY7" fmla="*/ 6681490 h 6858000"/>
              <a:gd name="connsiteX8" fmla="*/ 349627 w 11816380"/>
              <a:gd name="connsiteY8" fmla="*/ 6491141 h 6858000"/>
              <a:gd name="connsiteX9" fmla="*/ 435850 w 11816380"/>
              <a:gd name="connsiteY9" fmla="*/ 6356175 h 6858000"/>
              <a:gd name="connsiteX10" fmla="*/ 513949 w 11816380"/>
              <a:gd name="connsiteY10" fmla="*/ 6236376 h 6858000"/>
              <a:gd name="connsiteX11" fmla="*/ 644725 w 11816380"/>
              <a:gd name="connsiteY11" fmla="*/ 6047133 h 6858000"/>
              <a:gd name="connsiteX12" fmla="*/ 755864 w 11816380"/>
              <a:gd name="connsiteY12" fmla="*/ 5875377 h 6858000"/>
              <a:gd name="connsiteX13" fmla="*/ 805295 w 11816380"/>
              <a:gd name="connsiteY13" fmla="*/ 5828953 h 6858000"/>
              <a:gd name="connsiteX14" fmla="*/ 854705 w 11816380"/>
              <a:gd name="connsiteY14" fmla="*/ 5795741 h 6858000"/>
              <a:gd name="connsiteX15" fmla="*/ 864711 w 11816380"/>
              <a:gd name="connsiteY15" fmla="*/ 5789123 h 6858000"/>
              <a:gd name="connsiteX16" fmla="*/ 915038 w 11816380"/>
              <a:gd name="connsiteY16" fmla="*/ 5676299 h 6858000"/>
              <a:gd name="connsiteX17" fmla="*/ 891159 w 11816380"/>
              <a:gd name="connsiteY17" fmla="*/ 5752283 h 6858000"/>
              <a:gd name="connsiteX18" fmla="*/ 891423 w 11816380"/>
              <a:gd name="connsiteY18" fmla="*/ 5752392 h 6858000"/>
              <a:gd name="connsiteX19" fmla="*/ 933153 w 11816380"/>
              <a:gd name="connsiteY19" fmla="*/ 5622359 h 6858000"/>
              <a:gd name="connsiteX20" fmla="*/ 988982 w 11816380"/>
              <a:gd name="connsiteY20" fmla="*/ 5555854 h 6858000"/>
              <a:gd name="connsiteX21" fmla="*/ 1027589 w 11816380"/>
              <a:gd name="connsiteY21" fmla="*/ 5528213 h 6858000"/>
              <a:gd name="connsiteX22" fmla="*/ 1049768 w 11816380"/>
              <a:gd name="connsiteY22" fmla="*/ 5510295 h 6858000"/>
              <a:gd name="connsiteX23" fmla="*/ 1086224 w 11816380"/>
              <a:gd name="connsiteY23" fmla="*/ 5455516 h 6858000"/>
              <a:gd name="connsiteX24" fmla="*/ 1219479 w 11816380"/>
              <a:gd name="connsiteY24" fmla="*/ 5343472 h 6858000"/>
              <a:gd name="connsiteX25" fmla="*/ 1313068 w 11816380"/>
              <a:gd name="connsiteY25" fmla="*/ 5275221 h 6858000"/>
              <a:gd name="connsiteX26" fmla="*/ 1370857 w 11816380"/>
              <a:gd name="connsiteY26" fmla="*/ 5250801 h 6858000"/>
              <a:gd name="connsiteX27" fmla="*/ 1383927 w 11816380"/>
              <a:gd name="connsiteY27" fmla="*/ 5241501 h 6858000"/>
              <a:gd name="connsiteX28" fmla="*/ 1389964 w 11816380"/>
              <a:gd name="connsiteY28" fmla="*/ 5235966 h 6858000"/>
              <a:gd name="connsiteX29" fmla="*/ 1436180 w 11816380"/>
              <a:gd name="connsiteY29" fmla="*/ 5191057 h 6858000"/>
              <a:gd name="connsiteX30" fmla="*/ 1462293 w 11816380"/>
              <a:gd name="connsiteY30" fmla="*/ 5172481 h 6858000"/>
              <a:gd name="connsiteX31" fmla="*/ 1471185 w 11816380"/>
              <a:gd name="connsiteY31" fmla="*/ 5172057 h 6858000"/>
              <a:gd name="connsiteX32" fmla="*/ 1484305 w 11816380"/>
              <a:gd name="connsiteY32" fmla="*/ 5160542 h 6858000"/>
              <a:gd name="connsiteX33" fmla="*/ 1554881 w 11816380"/>
              <a:gd name="connsiteY33" fmla="*/ 5084696 h 6858000"/>
              <a:gd name="connsiteX34" fmla="*/ 1636417 w 11816380"/>
              <a:gd name="connsiteY34" fmla="*/ 5001825 h 6858000"/>
              <a:gd name="connsiteX35" fmla="*/ 1660648 w 11816380"/>
              <a:gd name="connsiteY35" fmla="*/ 4950880 h 6858000"/>
              <a:gd name="connsiteX36" fmla="*/ 1706248 w 11816380"/>
              <a:gd name="connsiteY36" fmla="*/ 4843347 h 6858000"/>
              <a:gd name="connsiteX37" fmla="*/ 1710144 w 11816380"/>
              <a:gd name="connsiteY37" fmla="*/ 4829405 h 6858000"/>
              <a:gd name="connsiteX38" fmla="*/ 1719000 w 11816380"/>
              <a:gd name="connsiteY38" fmla="*/ 4829676 h 6858000"/>
              <a:gd name="connsiteX39" fmla="*/ 1733138 w 11816380"/>
              <a:gd name="connsiteY39" fmla="*/ 4813339 h 6858000"/>
              <a:gd name="connsiteX40" fmla="*/ 1778821 w 11816380"/>
              <a:gd name="connsiteY40" fmla="*/ 4805218 h 6858000"/>
              <a:gd name="connsiteX41" fmla="*/ 1800963 w 11816380"/>
              <a:gd name="connsiteY41" fmla="*/ 4763797 h 6858000"/>
              <a:gd name="connsiteX42" fmla="*/ 1810119 w 11816380"/>
              <a:gd name="connsiteY42" fmla="*/ 4737383 h 6858000"/>
              <a:gd name="connsiteX43" fmla="*/ 1827836 w 11816380"/>
              <a:gd name="connsiteY43" fmla="*/ 4724888 h 6858000"/>
              <a:gd name="connsiteX44" fmla="*/ 1833582 w 11816380"/>
              <a:gd name="connsiteY44" fmla="*/ 4707016 h 6858000"/>
              <a:gd name="connsiteX45" fmla="*/ 1918415 w 11816380"/>
              <a:gd name="connsiteY45" fmla="*/ 4635645 h 6858000"/>
              <a:gd name="connsiteX46" fmla="*/ 1931685 w 11816380"/>
              <a:gd name="connsiteY46" fmla="*/ 4624502 h 6858000"/>
              <a:gd name="connsiteX47" fmla="*/ 1935030 w 11816380"/>
              <a:gd name="connsiteY47" fmla="*/ 4613163 h 6858000"/>
              <a:gd name="connsiteX48" fmla="*/ 1952342 w 11816380"/>
              <a:gd name="connsiteY48" fmla="*/ 4594063 h 6858000"/>
              <a:gd name="connsiteX49" fmla="*/ 1961790 w 11816380"/>
              <a:gd name="connsiteY49" fmla="*/ 4592968 h 6858000"/>
              <a:gd name="connsiteX50" fmla="*/ 1960579 w 11816380"/>
              <a:gd name="connsiteY50" fmla="*/ 4588653 h 6858000"/>
              <a:gd name="connsiteX51" fmla="*/ 2030023 w 11816380"/>
              <a:gd name="connsiteY51" fmla="*/ 4496718 h 6858000"/>
              <a:gd name="connsiteX52" fmla="*/ 2042051 w 11816380"/>
              <a:gd name="connsiteY52" fmla="*/ 4481148 h 6858000"/>
              <a:gd name="connsiteX53" fmla="*/ 2136989 w 11816380"/>
              <a:gd name="connsiteY53" fmla="*/ 4432859 h 6858000"/>
              <a:gd name="connsiteX54" fmla="*/ 2162370 w 11816380"/>
              <a:gd name="connsiteY54" fmla="*/ 4411168 h 6858000"/>
              <a:gd name="connsiteX55" fmla="*/ 2169275 w 11816380"/>
              <a:gd name="connsiteY55" fmla="*/ 4403806 h 6858000"/>
              <a:gd name="connsiteX56" fmla="*/ 2181740 w 11816380"/>
              <a:gd name="connsiteY56" fmla="*/ 4389325 h 6858000"/>
              <a:gd name="connsiteX57" fmla="*/ 2222578 w 11816380"/>
              <a:gd name="connsiteY57" fmla="*/ 4276352 h 6858000"/>
              <a:gd name="connsiteX58" fmla="*/ 2356968 w 11816380"/>
              <a:gd name="connsiteY58" fmla="*/ 4104655 h 6858000"/>
              <a:gd name="connsiteX59" fmla="*/ 2741875 w 11816380"/>
              <a:gd name="connsiteY59" fmla="*/ 3505835 h 6858000"/>
              <a:gd name="connsiteX60" fmla="*/ 2827910 w 11816380"/>
              <a:gd name="connsiteY60" fmla="*/ 3396765 h 6858000"/>
              <a:gd name="connsiteX61" fmla="*/ 2924580 w 11816380"/>
              <a:gd name="connsiteY61" fmla="*/ 3353018 h 6858000"/>
              <a:gd name="connsiteX62" fmla="*/ 3068218 w 11816380"/>
              <a:gd name="connsiteY62" fmla="*/ 3200632 h 6858000"/>
              <a:gd name="connsiteX63" fmla="*/ 3180481 w 11816380"/>
              <a:gd name="connsiteY63" fmla="*/ 3072491 h 6858000"/>
              <a:gd name="connsiteX64" fmla="*/ 3266384 w 11816380"/>
              <a:gd name="connsiteY64" fmla="*/ 3000345 h 6858000"/>
              <a:gd name="connsiteX65" fmla="*/ 3370119 w 11816380"/>
              <a:gd name="connsiteY65" fmla="*/ 2923806 h 6858000"/>
              <a:gd name="connsiteX66" fmla="*/ 3399194 w 11816380"/>
              <a:gd name="connsiteY66" fmla="*/ 2897238 h 6858000"/>
              <a:gd name="connsiteX67" fmla="*/ 3474985 w 11816380"/>
              <a:gd name="connsiteY67" fmla="*/ 2821875 h 6858000"/>
              <a:gd name="connsiteX68" fmla="*/ 3949309 w 11816380"/>
              <a:gd name="connsiteY68" fmla="*/ 2610411 h 6858000"/>
              <a:gd name="connsiteX69" fmla="*/ 4156139 w 11816380"/>
              <a:gd name="connsiteY69" fmla="*/ 2413665 h 6858000"/>
              <a:gd name="connsiteX70" fmla="*/ 4214917 w 11816380"/>
              <a:gd name="connsiteY70" fmla="*/ 2391331 h 6858000"/>
              <a:gd name="connsiteX71" fmla="*/ 4288005 w 11816380"/>
              <a:gd name="connsiteY71" fmla="*/ 2354999 h 6858000"/>
              <a:gd name="connsiteX72" fmla="*/ 4358061 w 11816380"/>
              <a:gd name="connsiteY72" fmla="*/ 2319819 h 6858000"/>
              <a:gd name="connsiteX73" fmla="*/ 4405052 w 11816380"/>
              <a:gd name="connsiteY73" fmla="*/ 2274688 h 6858000"/>
              <a:gd name="connsiteX74" fmla="*/ 4471333 w 11816380"/>
              <a:gd name="connsiteY74" fmla="*/ 2236968 h 6858000"/>
              <a:gd name="connsiteX75" fmla="*/ 4841095 w 11816380"/>
              <a:gd name="connsiteY75" fmla="*/ 1968135 h 6858000"/>
              <a:gd name="connsiteX76" fmla="*/ 5008479 w 11816380"/>
              <a:gd name="connsiteY76" fmla="*/ 1888679 h 6858000"/>
              <a:gd name="connsiteX77" fmla="*/ 5180683 w 11816380"/>
              <a:gd name="connsiteY77" fmla="*/ 1753061 h 6858000"/>
              <a:gd name="connsiteX78" fmla="*/ 5665116 w 11816380"/>
              <a:gd name="connsiteY78" fmla="*/ 1552454 h 6858000"/>
              <a:gd name="connsiteX79" fmla="*/ 6116480 w 11816380"/>
              <a:gd name="connsiteY79" fmla="*/ 1319724 h 6858000"/>
              <a:gd name="connsiteX80" fmla="*/ 6252872 w 11816380"/>
              <a:gd name="connsiteY80" fmla="*/ 1225617 h 6858000"/>
              <a:gd name="connsiteX81" fmla="*/ 6346295 w 11816380"/>
              <a:gd name="connsiteY81" fmla="*/ 1201230 h 6858000"/>
              <a:gd name="connsiteX82" fmla="*/ 6393706 w 11816380"/>
              <a:gd name="connsiteY82" fmla="*/ 1174911 h 6858000"/>
              <a:gd name="connsiteX83" fmla="*/ 6582798 w 11816380"/>
              <a:gd name="connsiteY83" fmla="*/ 1126130 h 6858000"/>
              <a:gd name="connsiteX84" fmla="*/ 6646379 w 11816380"/>
              <a:gd name="connsiteY84" fmla="*/ 1058806 h 6858000"/>
              <a:gd name="connsiteX85" fmla="*/ 6707073 w 11816380"/>
              <a:gd name="connsiteY85" fmla="*/ 972122 h 6858000"/>
              <a:gd name="connsiteX86" fmla="*/ 6998235 w 11816380"/>
              <a:gd name="connsiteY86" fmla="*/ 863403 h 6858000"/>
              <a:gd name="connsiteX87" fmla="*/ 7094498 w 11816380"/>
              <a:gd name="connsiteY87" fmla="*/ 808270 h 6858000"/>
              <a:gd name="connsiteX88" fmla="*/ 7151544 w 11816380"/>
              <a:gd name="connsiteY88" fmla="*/ 781198 h 6858000"/>
              <a:gd name="connsiteX89" fmla="*/ 7158731 w 11816380"/>
              <a:gd name="connsiteY89" fmla="*/ 781044 h 6858000"/>
              <a:gd name="connsiteX90" fmla="*/ 7274420 w 11816380"/>
              <a:gd name="connsiteY90" fmla="*/ 661941 h 6858000"/>
              <a:gd name="connsiteX91" fmla="*/ 7298271 w 11816380"/>
              <a:gd name="connsiteY91" fmla="*/ 649697 h 6858000"/>
              <a:gd name="connsiteX92" fmla="*/ 7401066 w 11816380"/>
              <a:gd name="connsiteY92" fmla="*/ 511127 h 6858000"/>
              <a:gd name="connsiteX93" fmla="*/ 7476746 w 11816380"/>
              <a:gd name="connsiteY93" fmla="*/ 449992 h 6858000"/>
              <a:gd name="connsiteX94" fmla="*/ 7593104 w 11816380"/>
              <a:gd name="connsiteY94" fmla="*/ 389139 h 6858000"/>
              <a:gd name="connsiteX95" fmla="*/ 7996473 w 11816380"/>
              <a:gd name="connsiteY95" fmla="*/ 12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816380" h="6858000">
                <a:moveTo>
                  <a:pt x="8367" y="6848079"/>
                </a:moveTo>
                <a:lnTo>
                  <a:pt x="946" y="6858000"/>
                </a:lnTo>
                <a:lnTo>
                  <a:pt x="0" y="6858000"/>
                </a:lnTo>
                <a:close/>
                <a:moveTo>
                  <a:pt x="8008701" y="0"/>
                </a:moveTo>
                <a:lnTo>
                  <a:pt x="11816380" y="0"/>
                </a:lnTo>
                <a:lnTo>
                  <a:pt x="11816380" y="6858000"/>
                </a:lnTo>
                <a:lnTo>
                  <a:pt x="12879" y="6858000"/>
                </a:lnTo>
                <a:lnTo>
                  <a:pt x="185257" y="6681490"/>
                </a:lnTo>
                <a:lnTo>
                  <a:pt x="349627" y="6491141"/>
                </a:lnTo>
                <a:lnTo>
                  <a:pt x="435850" y="6356175"/>
                </a:lnTo>
                <a:lnTo>
                  <a:pt x="513949" y="6236376"/>
                </a:lnTo>
                <a:cubicBezTo>
                  <a:pt x="549141" y="6113665"/>
                  <a:pt x="589071" y="6135413"/>
                  <a:pt x="644725" y="6047133"/>
                </a:cubicBezTo>
                <a:cubicBezTo>
                  <a:pt x="712062" y="5950197"/>
                  <a:pt x="703016" y="6017252"/>
                  <a:pt x="755864" y="5875377"/>
                </a:cubicBezTo>
                <a:cubicBezTo>
                  <a:pt x="781231" y="5873328"/>
                  <a:pt x="793445" y="5858999"/>
                  <a:pt x="805295" y="5828953"/>
                </a:cubicBezTo>
                <a:cubicBezTo>
                  <a:pt x="822240" y="5805796"/>
                  <a:pt x="839845" y="5801743"/>
                  <a:pt x="854705" y="5795741"/>
                </a:cubicBezTo>
                <a:lnTo>
                  <a:pt x="864711" y="5789123"/>
                </a:lnTo>
                <a:lnTo>
                  <a:pt x="915038" y="5676299"/>
                </a:lnTo>
                <a:lnTo>
                  <a:pt x="891159" y="5752283"/>
                </a:lnTo>
                <a:cubicBezTo>
                  <a:pt x="891247" y="5752319"/>
                  <a:pt x="891334" y="5752355"/>
                  <a:pt x="891423" y="5752392"/>
                </a:cubicBezTo>
                <a:lnTo>
                  <a:pt x="933153" y="5622359"/>
                </a:lnTo>
                <a:cubicBezTo>
                  <a:pt x="957432" y="5594851"/>
                  <a:pt x="979837" y="5564309"/>
                  <a:pt x="988982" y="5555854"/>
                </a:cubicBezTo>
                <a:cubicBezTo>
                  <a:pt x="1014562" y="5557498"/>
                  <a:pt x="1014592" y="5540846"/>
                  <a:pt x="1027589" y="5528213"/>
                </a:cubicBezTo>
                <a:cubicBezTo>
                  <a:pt x="1040025" y="5531526"/>
                  <a:pt x="1052240" y="5522509"/>
                  <a:pt x="1049768" y="5510295"/>
                </a:cubicBezTo>
                <a:cubicBezTo>
                  <a:pt x="1028205" y="5493040"/>
                  <a:pt x="1093698" y="5472501"/>
                  <a:pt x="1086224" y="5455516"/>
                </a:cubicBezTo>
                <a:cubicBezTo>
                  <a:pt x="1109218" y="5435092"/>
                  <a:pt x="1218059" y="5379864"/>
                  <a:pt x="1219479" y="5343472"/>
                </a:cubicBezTo>
                <a:cubicBezTo>
                  <a:pt x="1262343" y="5297185"/>
                  <a:pt x="1291871" y="5290784"/>
                  <a:pt x="1313068" y="5275221"/>
                </a:cubicBezTo>
                <a:cubicBezTo>
                  <a:pt x="1338201" y="5263736"/>
                  <a:pt x="1316257" y="5288451"/>
                  <a:pt x="1370857" y="5250801"/>
                </a:cubicBezTo>
                <a:lnTo>
                  <a:pt x="1383927" y="5241501"/>
                </a:lnTo>
                <a:lnTo>
                  <a:pt x="1389964" y="5235966"/>
                </a:lnTo>
                <a:cubicBezTo>
                  <a:pt x="1405217" y="5221853"/>
                  <a:pt x="1420713" y="5207094"/>
                  <a:pt x="1436180" y="5191057"/>
                </a:cubicBezTo>
                <a:cubicBezTo>
                  <a:pt x="1447510" y="5179996"/>
                  <a:pt x="1455651" y="5174758"/>
                  <a:pt x="1462293" y="5172481"/>
                </a:cubicBezTo>
                <a:lnTo>
                  <a:pt x="1471185" y="5172057"/>
                </a:lnTo>
                <a:lnTo>
                  <a:pt x="1484305" y="5160542"/>
                </a:lnTo>
                <a:cubicBezTo>
                  <a:pt x="1521747" y="5126137"/>
                  <a:pt x="1556786" y="5090762"/>
                  <a:pt x="1554881" y="5084696"/>
                </a:cubicBezTo>
                <a:cubicBezTo>
                  <a:pt x="1582217" y="5063462"/>
                  <a:pt x="1607343" y="5003712"/>
                  <a:pt x="1636417" y="5001825"/>
                </a:cubicBezTo>
                <a:cubicBezTo>
                  <a:pt x="1616819" y="4983976"/>
                  <a:pt x="1670522" y="4974167"/>
                  <a:pt x="1660648" y="4950880"/>
                </a:cubicBezTo>
                <a:cubicBezTo>
                  <a:pt x="1672286" y="4924466"/>
                  <a:pt x="1699662" y="4862319"/>
                  <a:pt x="1706248" y="4843347"/>
                </a:cubicBezTo>
                <a:lnTo>
                  <a:pt x="1710144" y="4829405"/>
                </a:lnTo>
                <a:lnTo>
                  <a:pt x="1719000" y="4829676"/>
                </a:lnTo>
                <a:lnTo>
                  <a:pt x="1733138" y="4813339"/>
                </a:lnTo>
                <a:cubicBezTo>
                  <a:pt x="1743107" y="4809262"/>
                  <a:pt x="1767517" y="4813476"/>
                  <a:pt x="1778821" y="4805218"/>
                </a:cubicBezTo>
                <a:cubicBezTo>
                  <a:pt x="1799902" y="4784351"/>
                  <a:pt x="1786939" y="4756652"/>
                  <a:pt x="1800963" y="4763797"/>
                </a:cubicBezTo>
                <a:cubicBezTo>
                  <a:pt x="1799788" y="4753414"/>
                  <a:pt x="1803373" y="4744848"/>
                  <a:pt x="1810119" y="4737383"/>
                </a:cubicBezTo>
                <a:lnTo>
                  <a:pt x="1827836" y="4724888"/>
                </a:lnTo>
                <a:lnTo>
                  <a:pt x="1833582" y="4707016"/>
                </a:lnTo>
                <a:cubicBezTo>
                  <a:pt x="1848678" y="4692142"/>
                  <a:pt x="1902064" y="4649397"/>
                  <a:pt x="1918415" y="4635645"/>
                </a:cubicBezTo>
                <a:lnTo>
                  <a:pt x="1931685" y="4624502"/>
                </a:lnTo>
                <a:lnTo>
                  <a:pt x="1935030" y="4613163"/>
                </a:lnTo>
                <a:cubicBezTo>
                  <a:pt x="1938529" y="4604374"/>
                  <a:pt x="1943710" y="4597333"/>
                  <a:pt x="1952342" y="4594063"/>
                </a:cubicBezTo>
                <a:lnTo>
                  <a:pt x="1961790" y="4592968"/>
                </a:lnTo>
                <a:lnTo>
                  <a:pt x="1960579" y="4588653"/>
                </a:lnTo>
                <a:cubicBezTo>
                  <a:pt x="1971951" y="4572611"/>
                  <a:pt x="2016445" y="4514635"/>
                  <a:pt x="2030023" y="4496718"/>
                </a:cubicBezTo>
                <a:cubicBezTo>
                  <a:pt x="2037392" y="4499564"/>
                  <a:pt x="2039280" y="4485769"/>
                  <a:pt x="2042051" y="4481148"/>
                </a:cubicBezTo>
                <a:cubicBezTo>
                  <a:pt x="2059877" y="4470506"/>
                  <a:pt x="2114169" y="4446888"/>
                  <a:pt x="2136989" y="4432859"/>
                </a:cubicBezTo>
                <a:lnTo>
                  <a:pt x="2162370" y="4411168"/>
                </a:lnTo>
                <a:lnTo>
                  <a:pt x="2169275" y="4403806"/>
                </a:lnTo>
                <a:lnTo>
                  <a:pt x="2181740" y="4389325"/>
                </a:lnTo>
                <a:lnTo>
                  <a:pt x="2222578" y="4276352"/>
                </a:lnTo>
                <a:cubicBezTo>
                  <a:pt x="2234385" y="4218357"/>
                  <a:pt x="2266630" y="4150320"/>
                  <a:pt x="2356968" y="4104655"/>
                </a:cubicBezTo>
                <a:cubicBezTo>
                  <a:pt x="2558762" y="3959115"/>
                  <a:pt x="2648835" y="3578349"/>
                  <a:pt x="2741875" y="3505835"/>
                </a:cubicBezTo>
                <a:cubicBezTo>
                  <a:pt x="2766846" y="3430647"/>
                  <a:pt x="2753505" y="3521850"/>
                  <a:pt x="2827910" y="3396765"/>
                </a:cubicBezTo>
                <a:cubicBezTo>
                  <a:pt x="2839568" y="3397751"/>
                  <a:pt x="2911438" y="3354325"/>
                  <a:pt x="2924580" y="3353018"/>
                </a:cubicBezTo>
                <a:cubicBezTo>
                  <a:pt x="2998120" y="3313808"/>
                  <a:pt x="3048476" y="3247004"/>
                  <a:pt x="3068218" y="3200632"/>
                </a:cubicBezTo>
                <a:cubicBezTo>
                  <a:pt x="3101903" y="3153666"/>
                  <a:pt x="3139850" y="3111386"/>
                  <a:pt x="3180481" y="3072491"/>
                </a:cubicBezTo>
                <a:lnTo>
                  <a:pt x="3266384" y="3000345"/>
                </a:lnTo>
                <a:lnTo>
                  <a:pt x="3370119" y="2923806"/>
                </a:lnTo>
                <a:lnTo>
                  <a:pt x="3399194" y="2897238"/>
                </a:lnTo>
                <a:cubicBezTo>
                  <a:pt x="3440810" y="2862165"/>
                  <a:pt x="3435851" y="2856396"/>
                  <a:pt x="3474985" y="2821875"/>
                </a:cubicBezTo>
                <a:cubicBezTo>
                  <a:pt x="3570799" y="2755925"/>
                  <a:pt x="3837237" y="2678248"/>
                  <a:pt x="3949309" y="2610411"/>
                </a:cubicBezTo>
                <a:cubicBezTo>
                  <a:pt x="4042919" y="2538961"/>
                  <a:pt x="4112740" y="2516271"/>
                  <a:pt x="4156139" y="2413665"/>
                </a:cubicBezTo>
                <a:lnTo>
                  <a:pt x="4214917" y="2391331"/>
                </a:lnTo>
                <a:lnTo>
                  <a:pt x="4288005" y="2354999"/>
                </a:lnTo>
                <a:lnTo>
                  <a:pt x="4358061" y="2319819"/>
                </a:lnTo>
                <a:lnTo>
                  <a:pt x="4405052" y="2274688"/>
                </a:lnTo>
                <a:lnTo>
                  <a:pt x="4471333" y="2236968"/>
                </a:lnTo>
                <a:cubicBezTo>
                  <a:pt x="4542128" y="2157460"/>
                  <a:pt x="4751570" y="2026184"/>
                  <a:pt x="4841095" y="1968135"/>
                </a:cubicBezTo>
                <a:cubicBezTo>
                  <a:pt x="4930620" y="1910087"/>
                  <a:pt x="4924603" y="1946910"/>
                  <a:pt x="5008479" y="1888679"/>
                </a:cubicBezTo>
                <a:cubicBezTo>
                  <a:pt x="5037447" y="1831206"/>
                  <a:pt x="5108650" y="1768433"/>
                  <a:pt x="5180683" y="1753061"/>
                </a:cubicBezTo>
                <a:cubicBezTo>
                  <a:pt x="5306522" y="1654524"/>
                  <a:pt x="5563838" y="1570601"/>
                  <a:pt x="5665116" y="1552454"/>
                </a:cubicBezTo>
                <a:cubicBezTo>
                  <a:pt x="5806563" y="1481525"/>
                  <a:pt x="6022714" y="1376484"/>
                  <a:pt x="6116480" y="1319724"/>
                </a:cubicBezTo>
                <a:cubicBezTo>
                  <a:pt x="6210243" y="1262964"/>
                  <a:pt x="6170277" y="1255962"/>
                  <a:pt x="6252872" y="1225617"/>
                </a:cubicBezTo>
                <a:cubicBezTo>
                  <a:pt x="6344027" y="1204162"/>
                  <a:pt x="6255140" y="1222685"/>
                  <a:pt x="6346295" y="1201230"/>
                </a:cubicBezTo>
                <a:cubicBezTo>
                  <a:pt x="6359073" y="1188623"/>
                  <a:pt x="6384988" y="1179503"/>
                  <a:pt x="6393706" y="1174911"/>
                </a:cubicBezTo>
                <a:lnTo>
                  <a:pt x="6582798" y="1126130"/>
                </a:lnTo>
                <a:lnTo>
                  <a:pt x="6646379" y="1058806"/>
                </a:lnTo>
                <a:cubicBezTo>
                  <a:pt x="6690380" y="1016954"/>
                  <a:pt x="6670357" y="1012595"/>
                  <a:pt x="6707073" y="972122"/>
                </a:cubicBezTo>
                <a:cubicBezTo>
                  <a:pt x="6805050" y="966099"/>
                  <a:pt x="6905605" y="801792"/>
                  <a:pt x="6998235" y="863403"/>
                </a:cubicBezTo>
                <a:cubicBezTo>
                  <a:pt x="7051064" y="810193"/>
                  <a:pt x="7042448" y="760955"/>
                  <a:pt x="7094498" y="808270"/>
                </a:cubicBezTo>
                <a:cubicBezTo>
                  <a:pt x="7113972" y="791641"/>
                  <a:pt x="7132786" y="784262"/>
                  <a:pt x="7151544" y="781198"/>
                </a:cubicBezTo>
                <a:lnTo>
                  <a:pt x="7158731" y="781044"/>
                </a:lnTo>
                <a:lnTo>
                  <a:pt x="7274420" y="661941"/>
                </a:lnTo>
                <a:lnTo>
                  <a:pt x="7298271" y="649697"/>
                </a:lnTo>
                <a:lnTo>
                  <a:pt x="7401066" y="511127"/>
                </a:lnTo>
                <a:lnTo>
                  <a:pt x="7476746" y="449992"/>
                </a:lnTo>
                <a:lnTo>
                  <a:pt x="7593104" y="389139"/>
                </a:lnTo>
                <a:cubicBezTo>
                  <a:pt x="7766913" y="299698"/>
                  <a:pt x="7873028" y="146034"/>
                  <a:pt x="7996473" y="1245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18875E3E-9B19-48D9-A325-5E154ACFD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94694">
            <a:off x="-251317" y="-312869"/>
            <a:ext cx="7766407" cy="5322018"/>
          </a:xfrm>
          <a:custGeom>
            <a:avLst/>
            <a:gdLst>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20116 w 7766407"/>
              <a:gd name="connsiteY156" fmla="*/ 755866 h 5322018"/>
              <a:gd name="connsiteX157" fmla="*/ 443847 w 7766407"/>
              <a:gd name="connsiteY157" fmla="*/ 346023 h 5322018"/>
              <a:gd name="connsiteX158" fmla="*/ 445556 w 7766407"/>
              <a:gd name="connsiteY158" fmla="*/ 318255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43847 w 7766407"/>
              <a:gd name="connsiteY156" fmla="*/ 346023 h 5322018"/>
              <a:gd name="connsiteX157" fmla="*/ 445556 w 7766407"/>
              <a:gd name="connsiteY157" fmla="*/ 318255 h 5322018"/>
              <a:gd name="connsiteX158" fmla="*/ 473895 w 7766407"/>
              <a:gd name="connsiteY158"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45556 w 7766407"/>
              <a:gd name="connsiteY156" fmla="*/ 318255 h 5322018"/>
              <a:gd name="connsiteX157" fmla="*/ 473895 w 7766407"/>
              <a:gd name="connsiteY157"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73895 w 7766407"/>
              <a:gd name="connsiteY156"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43847 w 7766407"/>
              <a:gd name="connsiteY154" fmla="*/ 346023 h 5322018"/>
              <a:gd name="connsiteX155" fmla="*/ 473895 w 7766407"/>
              <a:gd name="connsiteY155"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73895 w 7766407"/>
              <a:gd name="connsiteY154" fmla="*/ 0 h 532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766407" h="5322018">
                <a:moveTo>
                  <a:pt x="473895" y="0"/>
                </a:moveTo>
                <a:lnTo>
                  <a:pt x="7766407" y="649356"/>
                </a:lnTo>
                <a:lnTo>
                  <a:pt x="7754419" y="656832"/>
                </a:lnTo>
                <a:cubicBezTo>
                  <a:pt x="7726474" y="677470"/>
                  <a:pt x="7696788" y="705576"/>
                  <a:pt x="7674875" y="705925"/>
                </a:cubicBezTo>
                <a:cubicBezTo>
                  <a:pt x="7659838" y="692337"/>
                  <a:pt x="7619354" y="711670"/>
                  <a:pt x="7594593" y="715147"/>
                </a:cubicBezTo>
                <a:cubicBezTo>
                  <a:pt x="7553036" y="756392"/>
                  <a:pt x="7553949" y="790366"/>
                  <a:pt x="7522045" y="799587"/>
                </a:cubicBezTo>
                <a:cubicBezTo>
                  <a:pt x="7499833" y="804948"/>
                  <a:pt x="7434970" y="857646"/>
                  <a:pt x="7399327" y="845960"/>
                </a:cubicBezTo>
                <a:cubicBezTo>
                  <a:pt x="7373461" y="881898"/>
                  <a:pt x="7346529" y="865787"/>
                  <a:pt x="7322627" y="887773"/>
                </a:cubicBezTo>
                <a:cubicBezTo>
                  <a:pt x="7261844" y="921968"/>
                  <a:pt x="7241893" y="963214"/>
                  <a:pt x="7151262" y="984886"/>
                </a:cubicBezTo>
                <a:cubicBezTo>
                  <a:pt x="7056829" y="1041135"/>
                  <a:pt x="6851604" y="1071499"/>
                  <a:pt x="6756023" y="1188542"/>
                </a:cubicBezTo>
                <a:cubicBezTo>
                  <a:pt x="6730515" y="1182883"/>
                  <a:pt x="6727803" y="1236044"/>
                  <a:pt x="6712672" y="1246467"/>
                </a:cubicBezTo>
                <a:cubicBezTo>
                  <a:pt x="6700674" y="1241234"/>
                  <a:pt x="6686914" y="1248210"/>
                  <a:pt x="6687440" y="1260662"/>
                </a:cubicBezTo>
                <a:cubicBezTo>
                  <a:pt x="6706387" y="1281105"/>
                  <a:pt x="6637089" y="1291049"/>
                  <a:pt x="6641885" y="1309000"/>
                </a:cubicBezTo>
                <a:cubicBezTo>
                  <a:pt x="6615428" y="1325541"/>
                  <a:pt x="6496868" y="1362901"/>
                  <a:pt x="6489577" y="1398613"/>
                </a:cubicBezTo>
                <a:cubicBezTo>
                  <a:pt x="6438934" y="1437557"/>
                  <a:pt x="6408150" y="1439216"/>
                  <a:pt x="6384287" y="1451239"/>
                </a:cubicBezTo>
                <a:cubicBezTo>
                  <a:pt x="6353231" y="1459670"/>
                  <a:pt x="6322480" y="1490139"/>
                  <a:pt x="6220937" y="1540763"/>
                </a:cubicBezTo>
                <a:cubicBezTo>
                  <a:pt x="6204693" y="1542635"/>
                  <a:pt x="6108072" y="1588639"/>
                  <a:pt x="6109958" y="1601219"/>
                </a:cubicBezTo>
                <a:cubicBezTo>
                  <a:pt x="6078993" y="1617872"/>
                  <a:pt x="6044057" y="1672908"/>
                  <a:pt x="6014458" y="1670184"/>
                </a:cubicBezTo>
                <a:cubicBezTo>
                  <a:pt x="5969352" y="1710290"/>
                  <a:pt x="5873335" y="1807008"/>
                  <a:pt x="5839315" y="1841855"/>
                </a:cubicBezTo>
                <a:cubicBezTo>
                  <a:pt x="5814714" y="1859136"/>
                  <a:pt x="5823315" y="1888532"/>
                  <a:pt x="5810333" y="1879264"/>
                </a:cubicBezTo>
                <a:cubicBezTo>
                  <a:pt x="5809847" y="1889703"/>
                  <a:pt x="5804854" y="1897596"/>
                  <a:pt x="5796856" y="1903903"/>
                </a:cubicBezTo>
                <a:lnTo>
                  <a:pt x="5776991" y="1913445"/>
                </a:lnTo>
                <a:lnTo>
                  <a:pt x="5768324" y="1930187"/>
                </a:lnTo>
                <a:cubicBezTo>
                  <a:pt x="5763604" y="1934681"/>
                  <a:pt x="5756862" y="1937046"/>
                  <a:pt x="5746715" y="1935728"/>
                </a:cubicBezTo>
                <a:cubicBezTo>
                  <a:pt x="5742675" y="1938108"/>
                  <a:pt x="5736889" y="1941888"/>
                  <a:pt x="5730244" y="1946380"/>
                </a:cubicBezTo>
                <a:lnTo>
                  <a:pt x="5551772" y="2005270"/>
                </a:lnTo>
                <a:cubicBezTo>
                  <a:pt x="5468669" y="2047436"/>
                  <a:pt x="5320429" y="2119450"/>
                  <a:pt x="5246617" y="2162655"/>
                </a:cubicBezTo>
                <a:lnTo>
                  <a:pt x="5108893" y="2264498"/>
                </a:lnTo>
                <a:lnTo>
                  <a:pt x="4972149" y="2387894"/>
                </a:lnTo>
                <a:cubicBezTo>
                  <a:pt x="4958199" y="2397068"/>
                  <a:pt x="4944146" y="2406292"/>
                  <a:pt x="4933888" y="2412305"/>
                </a:cubicBezTo>
                <a:cubicBezTo>
                  <a:pt x="4926031" y="2437683"/>
                  <a:pt x="4906397" y="2420081"/>
                  <a:pt x="4886680" y="2435959"/>
                </a:cubicBezTo>
                <a:cubicBezTo>
                  <a:pt x="4879505" y="2447520"/>
                  <a:pt x="4872446" y="2452218"/>
                  <a:pt x="4858349" y="2449951"/>
                </a:cubicBezTo>
                <a:cubicBezTo>
                  <a:pt x="4826189" y="2504934"/>
                  <a:pt x="4829559" y="2465158"/>
                  <a:pt x="4790282" y="2498841"/>
                </a:cubicBezTo>
                <a:cubicBezTo>
                  <a:pt x="4757654" y="2530220"/>
                  <a:pt x="4717406" y="2559468"/>
                  <a:pt x="4695421" y="2608329"/>
                </a:cubicBezTo>
                <a:cubicBezTo>
                  <a:pt x="4692985" y="2620404"/>
                  <a:pt x="4673890" y="2621247"/>
                  <a:pt x="4660953" y="2633640"/>
                </a:cubicBezTo>
                <a:cubicBezTo>
                  <a:pt x="4648016" y="2646033"/>
                  <a:pt x="4637843" y="2667289"/>
                  <a:pt x="4617793" y="2682689"/>
                </a:cubicBezTo>
                <a:cubicBezTo>
                  <a:pt x="4582940" y="2707208"/>
                  <a:pt x="4543392" y="2708552"/>
                  <a:pt x="4540653" y="2726039"/>
                </a:cubicBezTo>
                <a:cubicBezTo>
                  <a:pt x="4520518" y="2734895"/>
                  <a:pt x="4484610" y="2733666"/>
                  <a:pt x="4478244" y="2754222"/>
                </a:cubicBezTo>
                <a:cubicBezTo>
                  <a:pt x="4469356" y="2744308"/>
                  <a:pt x="4460963" y="2773581"/>
                  <a:pt x="4445069" y="2771978"/>
                </a:cubicBezTo>
                <a:cubicBezTo>
                  <a:pt x="4433079" y="2769658"/>
                  <a:pt x="4427736" y="2777998"/>
                  <a:pt x="4418912" y="2782732"/>
                </a:cubicBezTo>
                <a:cubicBezTo>
                  <a:pt x="4404355" y="2783300"/>
                  <a:pt x="4370000" y="2810533"/>
                  <a:pt x="4363178" y="2821763"/>
                </a:cubicBezTo>
                <a:cubicBezTo>
                  <a:pt x="4350513" y="2855639"/>
                  <a:pt x="4286603" y="2864646"/>
                  <a:pt x="4275326" y="2891335"/>
                </a:cubicBezTo>
                <a:cubicBezTo>
                  <a:pt x="4269304" y="2897284"/>
                  <a:pt x="4262661" y="2901653"/>
                  <a:pt x="4255667" y="2905018"/>
                </a:cubicBezTo>
                <a:lnTo>
                  <a:pt x="4234983" y="2912298"/>
                </a:lnTo>
                <a:lnTo>
                  <a:pt x="4226882" y="2910079"/>
                </a:lnTo>
                <a:lnTo>
                  <a:pt x="4215462" y="2916885"/>
                </a:lnTo>
                <a:lnTo>
                  <a:pt x="4211632" y="2917760"/>
                </a:lnTo>
                <a:lnTo>
                  <a:pt x="4190465" y="2923708"/>
                </a:lnTo>
                <a:cubicBezTo>
                  <a:pt x="4211448" y="2943977"/>
                  <a:pt x="4137000" y="2948398"/>
                  <a:pt x="4164947" y="2959675"/>
                </a:cubicBezTo>
                <a:cubicBezTo>
                  <a:pt x="4131823" y="2976992"/>
                  <a:pt x="4167115" y="2983181"/>
                  <a:pt x="4117371" y="2984784"/>
                </a:cubicBezTo>
                <a:cubicBezTo>
                  <a:pt x="4074961" y="3029115"/>
                  <a:pt x="3930684" y="3042351"/>
                  <a:pt x="3904979" y="3091607"/>
                </a:cubicBezTo>
                <a:cubicBezTo>
                  <a:pt x="3848569" y="3136734"/>
                  <a:pt x="3808307" y="3221571"/>
                  <a:pt x="3778911" y="3255548"/>
                </a:cubicBezTo>
                <a:lnTo>
                  <a:pt x="3728606" y="3295465"/>
                </a:lnTo>
                <a:lnTo>
                  <a:pt x="3718668" y="3304992"/>
                </a:lnTo>
                <a:lnTo>
                  <a:pt x="3717842" y="3305447"/>
                </a:lnTo>
                <a:lnTo>
                  <a:pt x="3718578" y="3308616"/>
                </a:lnTo>
                <a:lnTo>
                  <a:pt x="3712398" y="3318359"/>
                </a:lnTo>
                <a:lnTo>
                  <a:pt x="3702979" y="3338545"/>
                </a:lnTo>
                <a:lnTo>
                  <a:pt x="3698626" y="3341390"/>
                </a:lnTo>
                <a:lnTo>
                  <a:pt x="3680384" y="3370390"/>
                </a:lnTo>
                <a:lnTo>
                  <a:pt x="3678906" y="3370346"/>
                </a:lnTo>
                <a:cubicBezTo>
                  <a:pt x="3675169" y="3370915"/>
                  <a:pt x="3671627" y="3372581"/>
                  <a:pt x="3668393" y="3376590"/>
                </a:cubicBezTo>
                <a:cubicBezTo>
                  <a:pt x="3665128" y="3373435"/>
                  <a:pt x="3662941" y="3371857"/>
                  <a:pt x="3661364" y="3371467"/>
                </a:cubicBezTo>
                <a:lnTo>
                  <a:pt x="3658334" y="3373274"/>
                </a:lnTo>
                <a:lnTo>
                  <a:pt x="3657792" y="3373950"/>
                </a:lnTo>
                <a:lnTo>
                  <a:pt x="3651105" y="3389533"/>
                </a:lnTo>
                <a:lnTo>
                  <a:pt x="3648132" y="3388884"/>
                </a:lnTo>
                <a:lnTo>
                  <a:pt x="3643801" y="3396002"/>
                </a:lnTo>
                <a:lnTo>
                  <a:pt x="3639159" y="3398369"/>
                </a:lnTo>
                <a:lnTo>
                  <a:pt x="3617811" y="3425254"/>
                </a:lnTo>
                <a:lnTo>
                  <a:pt x="3616346" y="3425054"/>
                </a:lnTo>
                <a:cubicBezTo>
                  <a:pt x="3612568" y="3425220"/>
                  <a:pt x="3608861" y="3426500"/>
                  <a:pt x="3605202" y="3430140"/>
                </a:cubicBezTo>
                <a:cubicBezTo>
                  <a:pt x="3593624" y="3416203"/>
                  <a:pt x="3596350" y="3429196"/>
                  <a:pt x="3586582" y="3441167"/>
                </a:cubicBezTo>
                <a:lnTo>
                  <a:pt x="3580103" y="3439005"/>
                </a:lnTo>
                <a:lnTo>
                  <a:pt x="3576872" y="3444094"/>
                </a:lnTo>
                <a:lnTo>
                  <a:pt x="3572338" y="3449943"/>
                </a:lnTo>
                <a:lnTo>
                  <a:pt x="3571965" y="3449964"/>
                </a:lnTo>
                <a:cubicBezTo>
                  <a:pt x="3570381" y="3451036"/>
                  <a:pt x="3568666" y="3452883"/>
                  <a:pt x="3566623" y="3455947"/>
                </a:cubicBezTo>
                <a:lnTo>
                  <a:pt x="3564070" y="3460601"/>
                </a:lnTo>
                <a:lnTo>
                  <a:pt x="3526726" y="3463163"/>
                </a:lnTo>
                <a:lnTo>
                  <a:pt x="3525139" y="3464518"/>
                </a:lnTo>
                <a:lnTo>
                  <a:pt x="3506741" y="3487501"/>
                </a:lnTo>
                <a:lnTo>
                  <a:pt x="3501585" y="3492832"/>
                </a:lnTo>
                <a:lnTo>
                  <a:pt x="3501212" y="3492813"/>
                </a:lnTo>
                <a:cubicBezTo>
                  <a:pt x="3499519" y="3493712"/>
                  <a:pt x="3497607" y="3495365"/>
                  <a:pt x="3495239" y="3498192"/>
                </a:cubicBezTo>
                <a:lnTo>
                  <a:pt x="3492183" y="3502548"/>
                </a:lnTo>
                <a:lnTo>
                  <a:pt x="3476697" y="3501956"/>
                </a:lnTo>
                <a:lnTo>
                  <a:pt x="3469187" y="3506574"/>
                </a:lnTo>
                <a:cubicBezTo>
                  <a:pt x="3445645" y="3518609"/>
                  <a:pt x="3423473" y="3525406"/>
                  <a:pt x="3408103" y="3549813"/>
                </a:cubicBezTo>
                <a:cubicBezTo>
                  <a:pt x="3378281" y="3572305"/>
                  <a:pt x="3347536" y="3585981"/>
                  <a:pt x="3326209" y="3609630"/>
                </a:cubicBezTo>
                <a:cubicBezTo>
                  <a:pt x="3312029" y="3612732"/>
                  <a:pt x="3300832" y="3618217"/>
                  <a:pt x="3297595" y="3632513"/>
                </a:cubicBezTo>
                <a:cubicBezTo>
                  <a:pt x="3268034" y="3651465"/>
                  <a:pt x="3252747" y="3646464"/>
                  <a:pt x="3242015" y="3667904"/>
                </a:cubicBezTo>
                <a:cubicBezTo>
                  <a:pt x="3212592" y="3663443"/>
                  <a:pt x="3216999" y="3670428"/>
                  <a:pt x="3213720" y="3680766"/>
                </a:cubicBezTo>
                <a:lnTo>
                  <a:pt x="3212968" y="3681905"/>
                </a:lnTo>
                <a:lnTo>
                  <a:pt x="3208857" y="3681194"/>
                </a:lnTo>
                <a:lnTo>
                  <a:pt x="3203557" y="3683492"/>
                </a:lnTo>
                <a:lnTo>
                  <a:pt x="3192199" y="3693448"/>
                </a:lnTo>
                <a:lnTo>
                  <a:pt x="3188443" y="3697797"/>
                </a:lnTo>
                <a:cubicBezTo>
                  <a:pt x="3185664" y="3700566"/>
                  <a:pt x="3183571" y="3702117"/>
                  <a:pt x="3181853" y="3702869"/>
                </a:cubicBezTo>
                <a:lnTo>
                  <a:pt x="3181526" y="3702803"/>
                </a:lnTo>
                <a:lnTo>
                  <a:pt x="3175672" y="3707933"/>
                </a:lnTo>
                <a:cubicBezTo>
                  <a:pt x="3166167" y="3717032"/>
                  <a:pt x="3157275" y="3726303"/>
                  <a:pt x="3149098" y="3735473"/>
                </a:cubicBezTo>
                <a:cubicBezTo>
                  <a:pt x="3131805" y="3730982"/>
                  <a:pt x="3107037" y="3771274"/>
                  <a:pt x="3093676" y="3747916"/>
                </a:cubicBezTo>
                <a:cubicBezTo>
                  <a:pt x="3082134" y="3759681"/>
                  <a:pt x="3081445" y="3774208"/>
                  <a:pt x="3074500" y="3757479"/>
                </a:cubicBezTo>
                <a:cubicBezTo>
                  <a:pt x="3070379" y="3760967"/>
                  <a:pt x="3066780" y="3761874"/>
                  <a:pt x="3063387" y="3761557"/>
                </a:cubicBezTo>
                <a:lnTo>
                  <a:pt x="3062129" y="3761145"/>
                </a:lnTo>
                <a:lnTo>
                  <a:pt x="3036739" y="3787643"/>
                </a:lnTo>
                <a:lnTo>
                  <a:pt x="3032052" y="3789608"/>
                </a:lnTo>
                <a:lnTo>
                  <a:pt x="3017184" y="3808868"/>
                </a:lnTo>
                <a:lnTo>
                  <a:pt x="3008605" y="3817755"/>
                </a:lnTo>
                <a:cubicBezTo>
                  <a:pt x="3008414" y="3819321"/>
                  <a:pt x="3008224" y="3820887"/>
                  <a:pt x="3008033" y="3822453"/>
                </a:cubicBezTo>
                <a:cubicBezTo>
                  <a:pt x="3006391" y="3826310"/>
                  <a:pt x="3002705" y="3830278"/>
                  <a:pt x="2994428" y="3834466"/>
                </a:cubicBezTo>
                <a:lnTo>
                  <a:pt x="2992169" y="3835021"/>
                </a:lnTo>
                <a:lnTo>
                  <a:pt x="2983549" y="3847993"/>
                </a:lnTo>
                <a:cubicBezTo>
                  <a:pt x="2960510" y="3867678"/>
                  <a:pt x="2901138" y="3908837"/>
                  <a:pt x="2853933" y="3953133"/>
                </a:cubicBezTo>
                <a:cubicBezTo>
                  <a:pt x="2808033" y="3994677"/>
                  <a:pt x="2713619" y="4093809"/>
                  <a:pt x="2700319" y="4113764"/>
                </a:cubicBezTo>
                <a:cubicBezTo>
                  <a:pt x="2643027" y="4162918"/>
                  <a:pt x="2554297" y="4214583"/>
                  <a:pt x="2510176" y="4248057"/>
                </a:cubicBezTo>
                <a:cubicBezTo>
                  <a:pt x="2480008" y="4274910"/>
                  <a:pt x="2451360" y="4302454"/>
                  <a:pt x="2435589" y="4314608"/>
                </a:cubicBezTo>
                <a:cubicBezTo>
                  <a:pt x="2429170" y="4317312"/>
                  <a:pt x="2422437" y="4319228"/>
                  <a:pt x="2415553" y="4320982"/>
                </a:cubicBezTo>
                <a:lnTo>
                  <a:pt x="2411954" y="4321914"/>
                </a:lnTo>
                <a:lnTo>
                  <a:pt x="2354125" y="4349531"/>
                </a:lnTo>
                <a:cubicBezTo>
                  <a:pt x="2343772" y="4371461"/>
                  <a:pt x="2307824" y="4382236"/>
                  <a:pt x="2283738" y="4401913"/>
                </a:cubicBezTo>
                <a:lnTo>
                  <a:pt x="2274639" y="4413265"/>
                </a:lnTo>
                <a:lnTo>
                  <a:pt x="2200361" y="4461969"/>
                </a:lnTo>
                <a:lnTo>
                  <a:pt x="2151385" y="4498639"/>
                </a:lnTo>
                <a:lnTo>
                  <a:pt x="2142612" y="4509639"/>
                </a:lnTo>
                <a:lnTo>
                  <a:pt x="2126867" y="4512135"/>
                </a:lnTo>
                <a:cubicBezTo>
                  <a:pt x="2124531" y="4511693"/>
                  <a:pt x="2122418" y="4510934"/>
                  <a:pt x="2120592" y="4509890"/>
                </a:cubicBezTo>
                <a:lnTo>
                  <a:pt x="2082302" y="4540317"/>
                </a:lnTo>
                <a:lnTo>
                  <a:pt x="2077252" y="4543206"/>
                </a:lnTo>
                <a:lnTo>
                  <a:pt x="2040915" y="4560268"/>
                </a:lnTo>
                <a:lnTo>
                  <a:pt x="1984507" y="4581220"/>
                </a:lnTo>
                <a:cubicBezTo>
                  <a:pt x="1964384" y="4585398"/>
                  <a:pt x="1938044" y="4573840"/>
                  <a:pt x="1921726" y="4594994"/>
                </a:cubicBezTo>
                <a:cubicBezTo>
                  <a:pt x="1920592" y="4581396"/>
                  <a:pt x="1897862" y="4611715"/>
                  <a:pt x="1886796" y="4605417"/>
                </a:cubicBezTo>
                <a:cubicBezTo>
                  <a:pt x="1879070" y="4599422"/>
                  <a:pt x="1870376" y="4607222"/>
                  <a:pt x="1861080" y="4610008"/>
                </a:cubicBezTo>
                <a:cubicBezTo>
                  <a:pt x="1855441" y="4608259"/>
                  <a:pt x="1842338" y="4612554"/>
                  <a:pt x="1829217" y="4618611"/>
                </a:cubicBezTo>
                <a:lnTo>
                  <a:pt x="1809298" y="4630561"/>
                </a:lnTo>
                <a:lnTo>
                  <a:pt x="1734333" y="4646342"/>
                </a:lnTo>
                <a:cubicBezTo>
                  <a:pt x="1653444" y="4693579"/>
                  <a:pt x="1470685" y="4809313"/>
                  <a:pt x="1356409" y="4866278"/>
                </a:cubicBezTo>
                <a:cubicBezTo>
                  <a:pt x="1242133" y="4923243"/>
                  <a:pt x="1130993" y="4949897"/>
                  <a:pt x="1048676" y="4988133"/>
                </a:cubicBezTo>
                <a:lnTo>
                  <a:pt x="862512" y="5095694"/>
                </a:lnTo>
                <a:lnTo>
                  <a:pt x="861635" y="5094880"/>
                </a:lnTo>
                <a:cubicBezTo>
                  <a:pt x="858943" y="5093517"/>
                  <a:pt x="855583" y="5093379"/>
                  <a:pt x="850724" y="5095804"/>
                </a:cubicBezTo>
                <a:cubicBezTo>
                  <a:pt x="851804" y="5076077"/>
                  <a:pt x="845283" y="5091169"/>
                  <a:pt x="830865" y="5100063"/>
                </a:cubicBezTo>
                <a:cubicBezTo>
                  <a:pt x="829326" y="5071407"/>
                  <a:pt x="792234" y="5106340"/>
                  <a:pt x="779694" y="5096364"/>
                </a:cubicBezTo>
                <a:cubicBezTo>
                  <a:pt x="769141" y="5103544"/>
                  <a:pt x="757951" y="5110614"/>
                  <a:pt x="746322" y="5117315"/>
                </a:cubicBezTo>
                <a:lnTo>
                  <a:pt x="739355" y="5120945"/>
                </a:lnTo>
                <a:cubicBezTo>
                  <a:pt x="739274" y="5120887"/>
                  <a:pt x="739192" y="5120831"/>
                  <a:pt x="739112" y="5120776"/>
                </a:cubicBezTo>
                <a:cubicBezTo>
                  <a:pt x="737374" y="5121048"/>
                  <a:pt x="734997" y="5122048"/>
                  <a:pt x="731553" y="5124122"/>
                </a:cubicBezTo>
                <a:lnTo>
                  <a:pt x="713129" y="5134606"/>
                </a:lnTo>
                <a:lnTo>
                  <a:pt x="707783" y="5135422"/>
                </a:lnTo>
                <a:lnTo>
                  <a:pt x="674773" y="5139365"/>
                </a:lnTo>
                <a:cubicBezTo>
                  <a:pt x="654149" y="5146330"/>
                  <a:pt x="611984" y="5162878"/>
                  <a:pt x="580910" y="5175217"/>
                </a:cubicBezTo>
                <a:lnTo>
                  <a:pt x="0" y="5322018"/>
                </a:lnTo>
                <a:lnTo>
                  <a:pt x="47389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6">
            <a:extLst>
              <a:ext uri="{FF2B5EF4-FFF2-40B4-BE49-F238E27FC236}">
                <a16:creationId xmlns:a16="http://schemas.microsoft.com/office/drawing/2014/main" id="{056E916D-7DF1-C496-6617-687D64EF8CDC}"/>
              </a:ext>
            </a:extLst>
          </p:cNvPr>
          <p:cNvSpPr>
            <a:spLocks noGrp="1"/>
          </p:cNvSpPr>
          <p:nvPr>
            <p:ph type="title"/>
          </p:nvPr>
        </p:nvSpPr>
        <p:spPr>
          <a:xfrm>
            <a:off x="812800" y="603623"/>
            <a:ext cx="5436925" cy="1786965"/>
          </a:xfrm>
        </p:spPr>
        <p:txBody>
          <a:bodyPr vert="horz" lIns="91440" tIns="45720" rIns="91440" bIns="45720" rtlCol="0" anchor="t">
            <a:normAutofit/>
          </a:bodyPr>
          <a:lstStyle/>
          <a:p>
            <a:r>
              <a:rPr lang="en-US" dirty="0"/>
              <a:t>Metrics and Algorithms</a:t>
            </a:r>
          </a:p>
        </p:txBody>
      </p:sp>
      <p:sp>
        <p:nvSpPr>
          <p:cNvPr id="8" name="TextBox 7">
            <a:extLst>
              <a:ext uri="{FF2B5EF4-FFF2-40B4-BE49-F238E27FC236}">
                <a16:creationId xmlns:a16="http://schemas.microsoft.com/office/drawing/2014/main" id="{9A049FC2-DE93-A7A7-194C-74DCC5E7F066}"/>
              </a:ext>
            </a:extLst>
          </p:cNvPr>
          <p:cNvSpPr txBox="1"/>
          <p:nvPr/>
        </p:nvSpPr>
        <p:spPr>
          <a:xfrm>
            <a:off x="4761351" y="3789225"/>
            <a:ext cx="2669298" cy="678188"/>
          </a:xfrm>
          <a:prstGeom prst="rect">
            <a:avLst/>
          </a:prstGeom>
        </p:spPr>
        <p:txBody>
          <a:bodyPr vert="horz" lIns="91440" tIns="45720" rIns="91440" bIns="45720" rtlCol="0" anchor="ctr">
            <a:normAutofit lnSpcReduction="10000"/>
          </a:bodyPr>
          <a:lstStyle/>
          <a:p>
            <a:pPr defTabSz="914400">
              <a:spcAft>
                <a:spcPts val="600"/>
              </a:spcAft>
            </a:pPr>
            <a:r>
              <a:rPr lang="en-US" spc="50" dirty="0">
                <a:solidFill>
                  <a:schemeClr val="tx1">
                    <a:lumMod val="85000"/>
                    <a:lumOff val="15000"/>
                  </a:schemeClr>
                </a:solidFill>
                <a:ea typeface="Batang" panose="02030600000101010101" pitchFamily="18" charset="-127"/>
              </a:rPr>
              <a:t>Metrics:</a:t>
            </a:r>
          </a:p>
          <a:p>
            <a:pPr marL="285750" indent="-285750" defTabSz="914400">
              <a:spcAft>
                <a:spcPts val="600"/>
              </a:spcAft>
              <a:buFont typeface="Arial" panose="020B0604020202020204" pitchFamily="34" charset="0"/>
              <a:buChar char="•"/>
            </a:pPr>
            <a:r>
              <a:rPr lang="en-US" spc="50" dirty="0">
                <a:solidFill>
                  <a:schemeClr val="tx1">
                    <a:lumMod val="85000"/>
                    <a:lumOff val="15000"/>
                  </a:schemeClr>
                </a:solidFill>
                <a:ea typeface="Batang" panose="02030600000101010101" pitchFamily="18" charset="-127"/>
              </a:rPr>
              <a:t>ROC-curve and AUC</a:t>
            </a:r>
          </a:p>
        </p:txBody>
      </p:sp>
      <p:sp>
        <p:nvSpPr>
          <p:cNvPr id="9" name="TextBox 8">
            <a:extLst>
              <a:ext uri="{FF2B5EF4-FFF2-40B4-BE49-F238E27FC236}">
                <a16:creationId xmlns:a16="http://schemas.microsoft.com/office/drawing/2014/main" id="{18EED2E4-9310-F2DE-EEF3-E0030B6A1D85}"/>
              </a:ext>
            </a:extLst>
          </p:cNvPr>
          <p:cNvSpPr txBox="1"/>
          <p:nvPr/>
        </p:nvSpPr>
        <p:spPr>
          <a:xfrm>
            <a:off x="8912777" y="3429000"/>
            <a:ext cx="2121093" cy="1431161"/>
          </a:xfrm>
          <a:prstGeom prst="rect">
            <a:avLst/>
          </a:prstGeom>
          <a:noFill/>
        </p:spPr>
        <p:txBody>
          <a:bodyPr wrap="none" rtlCol="0">
            <a:spAutoFit/>
          </a:bodyPr>
          <a:lstStyle/>
          <a:p>
            <a:pPr>
              <a:spcAft>
                <a:spcPts val="600"/>
              </a:spcAft>
            </a:pPr>
            <a:r>
              <a:rPr lang="en-RU"/>
              <a:t>Algorithms:</a:t>
            </a:r>
          </a:p>
          <a:p>
            <a:pPr marL="285750" indent="-285750">
              <a:spcAft>
                <a:spcPts val="600"/>
              </a:spcAft>
              <a:buFont typeface="Arial" panose="020B0604020202020204" pitchFamily="34" charset="0"/>
              <a:buChar char="•"/>
            </a:pPr>
            <a:r>
              <a:rPr lang="en-RU"/>
              <a:t>Logistic regresion</a:t>
            </a:r>
          </a:p>
          <a:p>
            <a:pPr marL="285750" indent="-285750">
              <a:spcAft>
                <a:spcPts val="600"/>
              </a:spcAft>
              <a:buFont typeface="Arial" panose="020B0604020202020204" pitchFamily="34" charset="0"/>
              <a:buChar char="•"/>
            </a:pPr>
            <a:r>
              <a:rPr lang="en-RU"/>
              <a:t>Randomn forest</a:t>
            </a:r>
          </a:p>
          <a:p>
            <a:pPr marL="285750" indent="-285750">
              <a:spcAft>
                <a:spcPts val="600"/>
              </a:spcAft>
              <a:buFont typeface="Arial" panose="020B0604020202020204" pitchFamily="34" charset="0"/>
              <a:buChar char="•"/>
            </a:pPr>
            <a:r>
              <a:rPr lang="en-RU"/>
              <a:t>Gradient boosting</a:t>
            </a:r>
          </a:p>
        </p:txBody>
      </p:sp>
    </p:spTree>
    <p:extLst>
      <p:ext uri="{BB962C8B-B14F-4D97-AF65-F5344CB8AC3E}">
        <p14:creationId xmlns:p14="http://schemas.microsoft.com/office/powerpoint/2010/main" val="1723105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135159A-A038-713C-4A3D-9094A09F7C89}"/>
              </a:ext>
            </a:extLst>
          </p:cNvPr>
          <p:cNvSpPr>
            <a:spLocks noGrp="1"/>
          </p:cNvSpPr>
          <p:nvPr>
            <p:ph type="title"/>
          </p:nvPr>
        </p:nvSpPr>
        <p:spPr>
          <a:xfrm>
            <a:off x="-3" y="2420202"/>
            <a:ext cx="5091345" cy="2795160"/>
          </a:xfrm>
        </p:spPr>
        <p:txBody>
          <a:bodyPr vert="horz" lIns="91440" tIns="45720" rIns="91440" bIns="45720" rtlCol="0" anchor="b">
            <a:normAutofit/>
          </a:bodyPr>
          <a:lstStyle/>
          <a:p>
            <a:pPr algn="ctr"/>
            <a:r>
              <a:rPr lang="en-US" dirty="0"/>
              <a:t>Models’ Learning and Data Processing</a:t>
            </a:r>
          </a:p>
        </p:txBody>
      </p:sp>
      <p:pic>
        <p:nvPicPr>
          <p:cNvPr id="3" name="Picture 2">
            <a:extLst>
              <a:ext uri="{FF2B5EF4-FFF2-40B4-BE49-F238E27FC236}">
                <a16:creationId xmlns:a16="http://schemas.microsoft.com/office/drawing/2014/main" id="{D5E1568C-F36F-87DB-523C-CA073F72B5B6}"/>
              </a:ext>
            </a:extLst>
          </p:cNvPr>
          <p:cNvPicPr>
            <a:picLocks noChangeAspect="1"/>
          </p:cNvPicPr>
          <p:nvPr/>
        </p:nvPicPr>
        <p:blipFill>
          <a:blip r:embed="rId6"/>
          <a:stretch>
            <a:fillRect/>
          </a:stretch>
        </p:blipFill>
        <p:spPr>
          <a:xfrm>
            <a:off x="5603341" y="150435"/>
            <a:ext cx="6425985" cy="6557128"/>
          </a:xfrm>
          <a:prstGeom prst="rect">
            <a:avLst/>
          </a:prstGeom>
        </p:spPr>
      </p:pic>
    </p:spTree>
    <p:extLst>
      <p:ext uri="{BB962C8B-B14F-4D97-AF65-F5344CB8AC3E}">
        <p14:creationId xmlns:p14="http://schemas.microsoft.com/office/powerpoint/2010/main" val="371352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6C9331-E149-B595-B8C5-0F43B11519EA}"/>
              </a:ext>
            </a:extLst>
          </p:cNvPr>
          <p:cNvPicPr>
            <a:picLocks noChangeAspect="1"/>
          </p:cNvPicPr>
          <p:nvPr/>
        </p:nvPicPr>
        <p:blipFill rotWithShape="1">
          <a:blip r:embed="rId3"/>
          <a:srcRect r="39578"/>
          <a:stretch/>
        </p:blipFill>
        <p:spPr>
          <a:xfrm>
            <a:off x="503434" y="287277"/>
            <a:ext cx="9955659" cy="6283445"/>
          </a:xfrm>
          <a:prstGeom prst="rect">
            <a:avLst/>
          </a:prstGeom>
        </p:spPr>
      </p:pic>
    </p:spTree>
    <p:extLst>
      <p:ext uri="{BB962C8B-B14F-4D97-AF65-F5344CB8AC3E}">
        <p14:creationId xmlns:p14="http://schemas.microsoft.com/office/powerpoint/2010/main" val="2034792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2" name="Rectangle 11">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CBAD43-7790-C214-FD94-AF055E7AF48E}"/>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dirty="0"/>
              <a:t>First Group (&gt;50 </a:t>
            </a:r>
            <a:r>
              <a:rPr lang="en-US" dirty="0" err="1"/>
              <a:t>Mev</a:t>
            </a:r>
            <a:r>
              <a:rPr lang="en-US" dirty="0"/>
              <a:t>)</a:t>
            </a:r>
          </a:p>
        </p:txBody>
      </p:sp>
      <p:pic>
        <p:nvPicPr>
          <p:cNvPr id="3" name="Picture 2">
            <a:extLst>
              <a:ext uri="{FF2B5EF4-FFF2-40B4-BE49-F238E27FC236}">
                <a16:creationId xmlns:a16="http://schemas.microsoft.com/office/drawing/2014/main" id="{ECBED5E6-4B8A-2EF8-2013-8CBF2F921E3C}"/>
              </a:ext>
            </a:extLst>
          </p:cNvPr>
          <p:cNvPicPr>
            <a:picLocks noChangeAspect="1"/>
          </p:cNvPicPr>
          <p:nvPr/>
        </p:nvPicPr>
        <p:blipFill>
          <a:blip r:embed="rId6"/>
          <a:stretch>
            <a:fillRect/>
          </a:stretch>
        </p:blipFill>
        <p:spPr>
          <a:xfrm>
            <a:off x="787917" y="609600"/>
            <a:ext cx="10616165" cy="4060683"/>
          </a:xfrm>
          <a:prstGeom prst="rect">
            <a:avLst/>
          </a:prstGeom>
        </p:spPr>
      </p:pic>
    </p:spTree>
    <p:extLst>
      <p:ext uri="{BB962C8B-B14F-4D97-AF65-F5344CB8AC3E}">
        <p14:creationId xmlns:p14="http://schemas.microsoft.com/office/powerpoint/2010/main" val="363755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1CEC9-FF7E-90FB-A93F-FD972BF8D739}"/>
              </a:ext>
            </a:extLst>
          </p:cNvPr>
          <p:cNvPicPr>
            <a:picLocks noChangeAspect="1"/>
          </p:cNvPicPr>
          <p:nvPr/>
        </p:nvPicPr>
        <p:blipFill>
          <a:blip r:embed="rId3"/>
          <a:stretch>
            <a:fillRect/>
          </a:stretch>
        </p:blipFill>
        <p:spPr>
          <a:xfrm>
            <a:off x="318500" y="552236"/>
            <a:ext cx="5645480" cy="5753528"/>
          </a:xfrm>
          <a:prstGeom prst="rect">
            <a:avLst/>
          </a:prstGeom>
        </p:spPr>
      </p:pic>
      <p:pic>
        <p:nvPicPr>
          <p:cNvPr id="4" name="Picture 3">
            <a:extLst>
              <a:ext uri="{FF2B5EF4-FFF2-40B4-BE49-F238E27FC236}">
                <a16:creationId xmlns:a16="http://schemas.microsoft.com/office/drawing/2014/main" id="{045E5A86-52E0-E267-E53C-7CF3F0C669B4}"/>
              </a:ext>
            </a:extLst>
          </p:cNvPr>
          <p:cNvPicPr>
            <a:picLocks noChangeAspect="1"/>
          </p:cNvPicPr>
          <p:nvPr/>
        </p:nvPicPr>
        <p:blipFill>
          <a:blip r:embed="rId4"/>
          <a:stretch>
            <a:fillRect/>
          </a:stretch>
        </p:blipFill>
        <p:spPr>
          <a:xfrm>
            <a:off x="6228022" y="552236"/>
            <a:ext cx="5645479" cy="5753528"/>
          </a:xfrm>
          <a:prstGeom prst="rect">
            <a:avLst/>
          </a:prstGeom>
        </p:spPr>
      </p:pic>
      <p:sp>
        <p:nvSpPr>
          <p:cNvPr id="5" name="TextBox 4">
            <a:extLst>
              <a:ext uri="{FF2B5EF4-FFF2-40B4-BE49-F238E27FC236}">
                <a16:creationId xmlns:a16="http://schemas.microsoft.com/office/drawing/2014/main" id="{EED9AAB2-5164-B250-79C8-651B4ED543F2}"/>
              </a:ext>
            </a:extLst>
          </p:cNvPr>
          <p:cNvSpPr txBox="1"/>
          <p:nvPr/>
        </p:nvSpPr>
        <p:spPr>
          <a:xfrm>
            <a:off x="2035135" y="6400800"/>
            <a:ext cx="2212209" cy="369332"/>
          </a:xfrm>
          <a:prstGeom prst="rect">
            <a:avLst/>
          </a:prstGeom>
          <a:noFill/>
        </p:spPr>
        <p:txBody>
          <a:bodyPr wrap="none" rtlCol="0">
            <a:spAutoFit/>
          </a:bodyPr>
          <a:lstStyle/>
          <a:p>
            <a:r>
              <a:rPr lang="en-RU"/>
              <a:t>Before data processing</a:t>
            </a:r>
          </a:p>
        </p:txBody>
      </p:sp>
      <p:sp>
        <p:nvSpPr>
          <p:cNvPr id="6" name="TextBox 5">
            <a:extLst>
              <a:ext uri="{FF2B5EF4-FFF2-40B4-BE49-F238E27FC236}">
                <a16:creationId xmlns:a16="http://schemas.microsoft.com/office/drawing/2014/main" id="{46949ADE-B09A-3C67-09B0-4EB56FDBFCDA}"/>
              </a:ext>
            </a:extLst>
          </p:cNvPr>
          <p:cNvSpPr txBox="1"/>
          <p:nvPr/>
        </p:nvSpPr>
        <p:spPr>
          <a:xfrm>
            <a:off x="8014483" y="6400800"/>
            <a:ext cx="2072555" cy="369332"/>
          </a:xfrm>
          <a:prstGeom prst="rect">
            <a:avLst/>
          </a:prstGeom>
          <a:noFill/>
        </p:spPr>
        <p:txBody>
          <a:bodyPr wrap="none" rtlCol="0">
            <a:spAutoFit/>
          </a:bodyPr>
          <a:lstStyle/>
          <a:p>
            <a:r>
              <a:rPr lang="en-RU"/>
              <a:t>After data processing</a:t>
            </a:r>
          </a:p>
        </p:txBody>
      </p:sp>
    </p:spTree>
    <p:extLst>
      <p:ext uri="{BB962C8B-B14F-4D97-AF65-F5344CB8AC3E}">
        <p14:creationId xmlns:p14="http://schemas.microsoft.com/office/powerpoint/2010/main" val="3856153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rchive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{8DE38927-23E9-0F41-9943-CD174855E578}tf10001067_mac</Template>
  <TotalTime>2890</TotalTime>
  <Words>469</Words>
  <Application>Microsoft Macintosh PowerPoint</Application>
  <PresentationFormat>Widescreen</PresentationFormat>
  <Paragraphs>55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Bembo</vt:lpstr>
      <vt:lpstr>Calibri</vt:lpstr>
      <vt:lpstr>Cambria Math</vt:lpstr>
      <vt:lpstr>ArchiveVTI</vt:lpstr>
      <vt:lpstr>Background muons separation</vt:lpstr>
      <vt:lpstr>Dataset Description</vt:lpstr>
      <vt:lpstr>Dataset Description</vt:lpstr>
      <vt:lpstr>Dataset Description</vt:lpstr>
      <vt:lpstr>Metrics and Algorithms</vt:lpstr>
      <vt:lpstr>Models’ Learning and Data Processing</vt:lpstr>
      <vt:lpstr>PowerPoint Presentation</vt:lpstr>
      <vt:lpstr>First Group (&gt;50 Mev)</vt:lpstr>
      <vt:lpstr>PowerPoint Presentation</vt:lpstr>
      <vt:lpstr>Second Group (10÷50 Mev)</vt:lpstr>
      <vt:lpstr>PowerPoint Presentation</vt:lpstr>
      <vt:lpstr>Third Group (&lt;10 Mev)</vt:lpstr>
      <vt:lpstr>PowerPoint Presentation</vt:lpstr>
      <vt:lpstr>Overall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Muons classification for SHiP expiriment</dc:title>
  <dc:creator>Артём Громов</dc:creator>
  <cp:lastModifiedBy>Артём Громов</cp:lastModifiedBy>
  <cp:revision>3</cp:revision>
  <dcterms:created xsi:type="dcterms:W3CDTF">2022-08-31T14:45:02Z</dcterms:created>
  <dcterms:modified xsi:type="dcterms:W3CDTF">2022-09-02T20:55:49Z</dcterms:modified>
</cp:coreProperties>
</file>